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handoutMasterIdLst>
    <p:handoutMasterId r:id="rId21"/>
  </p:handoutMasterIdLst>
  <p:sldIdLst>
    <p:sldId id="257" r:id="rId3"/>
    <p:sldId id="258" r:id="rId4"/>
    <p:sldId id="259" r:id="rId5"/>
    <p:sldId id="262" r:id="rId6"/>
    <p:sldId id="263" r:id="rId7"/>
    <p:sldId id="256" r:id="rId8"/>
    <p:sldId id="264" r:id="rId9"/>
    <p:sldId id="266" r:id="rId10"/>
    <p:sldId id="265" r:id="rId11"/>
    <p:sldId id="270" r:id="rId12"/>
    <p:sldId id="268" r:id="rId13"/>
    <p:sldId id="267" r:id="rId14"/>
    <p:sldId id="277" r:id="rId15"/>
    <p:sldId id="272" r:id="rId16"/>
    <p:sldId id="269" r:id="rId17"/>
    <p:sldId id="276" r:id="rId18"/>
    <p:sldId id="275" r:id="rId19"/>
    <p:sldId id="278" r:id="rId2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gan Flees" initials="MF" lastIdx="1" clrIdx="0">
    <p:extLst>
      <p:ext uri="{19B8F6BF-5375-455C-9EA6-DF929625EA0E}">
        <p15:presenceInfo xmlns:p15="http://schemas.microsoft.com/office/powerpoint/2012/main" userId="S-1-5-21-121076320-351217325-940726084-1261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0809"/>
    <a:srgbClr val="C01C33"/>
    <a:srgbClr val="52876B"/>
    <a:srgbClr val="578C72"/>
    <a:srgbClr val="B80E0F"/>
    <a:srgbClr val="A30D0E"/>
    <a:srgbClr val="8F0B0C"/>
    <a:srgbClr val="80737A"/>
    <a:srgbClr val="9B75B2"/>
    <a:srgbClr val="6496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49" autoAdjust="0"/>
  </p:normalViewPr>
  <p:slideViewPr>
    <p:cSldViewPr snapToGrid="0">
      <p:cViewPr varScale="1">
        <p:scale>
          <a:sx n="100" d="100"/>
          <a:sy n="100" d="100"/>
        </p:scale>
        <p:origin x="120" y="2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Number of W2’s Distributed By Year</a:t>
            </a:r>
          </a:p>
        </c:rich>
      </c:tx>
      <c:layout>
        <c:manualLayout>
          <c:xMode val="edge"/>
          <c:yMode val="edge"/>
          <c:x val="0.14888145524782948"/>
          <c:y val="1.64062677666371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rgbClr val="C0000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1208544259115011E-2"/>
          <c:y val="0.11490740410045305"/>
          <c:w val="0.92076241336695719"/>
          <c:h val="0.802401849096660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155</c:v>
                </c:pt>
                <c:pt idx="1">
                  <c:v>896</c:v>
                </c:pt>
                <c:pt idx="2">
                  <c:v>1418</c:v>
                </c:pt>
                <c:pt idx="3">
                  <c:v>1585</c:v>
                </c:pt>
                <c:pt idx="4">
                  <c:v>1909</c:v>
                </c:pt>
                <c:pt idx="5">
                  <c:v>2096</c:v>
                </c:pt>
                <c:pt idx="6">
                  <c:v>2357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5F-43B7-B415-044FC4D5BAB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90927024"/>
        <c:axId val="1090922864"/>
      </c:barChart>
      <c:catAx>
        <c:axId val="109092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090922864"/>
        <c:crosses val="autoZero"/>
        <c:auto val="1"/>
        <c:lblAlgn val="ctr"/>
        <c:lblOffset val="100"/>
        <c:noMultiLvlLbl val="0"/>
      </c:catAx>
      <c:valAx>
        <c:axId val="1090922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09092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400" b="1" dirty="0">
                <a:solidFill>
                  <a:srgbClr val="C42239"/>
                </a:solidFill>
                <a:latin typeface="Century Gothic" panose="020B0502020202020204" pitchFamily="34" charset="0"/>
              </a:rPr>
              <a:t>Employees Paid by Pay Period</a:t>
            </a:r>
          </a:p>
        </c:rich>
      </c:tx>
      <c:layout>
        <c:manualLayout>
          <c:xMode val="edge"/>
          <c:yMode val="edge"/>
          <c:x val="0.2286265757011403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1697907469973497E-2"/>
          <c:y val="0.15138616275200331"/>
          <c:w val="0.94012562515150788"/>
          <c:h val="0.733164693467533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2015-16 School Year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Pay 16</c:v>
                </c:pt>
                <c:pt idx="1">
                  <c:v>Pay 17</c:v>
                </c:pt>
                <c:pt idx="2">
                  <c:v>Pay 18</c:v>
                </c:pt>
                <c:pt idx="3">
                  <c:v>Pay 19</c:v>
                </c:pt>
                <c:pt idx="4">
                  <c:v>Pay 20</c:v>
                </c:pt>
                <c:pt idx="5">
                  <c:v>Pay 21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976</c:v>
                </c:pt>
                <c:pt idx="1">
                  <c:v>979</c:v>
                </c:pt>
                <c:pt idx="2">
                  <c:v>1005</c:v>
                </c:pt>
                <c:pt idx="3">
                  <c:v>995</c:v>
                </c:pt>
                <c:pt idx="4">
                  <c:v>1030</c:v>
                </c:pt>
                <c:pt idx="5">
                  <c:v>1034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1D-42CB-919D-A75325CF7F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2016-17 School Year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Pay 16</c:v>
                </c:pt>
                <c:pt idx="1">
                  <c:v>Pay 17</c:v>
                </c:pt>
                <c:pt idx="2">
                  <c:v>Pay 18</c:v>
                </c:pt>
                <c:pt idx="3">
                  <c:v>Pay 19</c:v>
                </c:pt>
                <c:pt idx="4">
                  <c:v>Pay 20</c:v>
                </c:pt>
                <c:pt idx="5">
                  <c:v>Pay 21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1163</c:v>
                </c:pt>
                <c:pt idx="1">
                  <c:v>1170</c:v>
                </c:pt>
                <c:pt idx="2">
                  <c:v>1184</c:v>
                </c:pt>
                <c:pt idx="3">
                  <c:v>1211</c:v>
                </c:pt>
                <c:pt idx="4">
                  <c:v>1234</c:v>
                </c:pt>
                <c:pt idx="5">
                  <c:v>1236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1D-42CB-919D-A75325CF7F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2017-18 School Year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Pay 16</c:v>
                </c:pt>
                <c:pt idx="1">
                  <c:v>Pay 17</c:v>
                </c:pt>
                <c:pt idx="2">
                  <c:v>Pay 18</c:v>
                </c:pt>
                <c:pt idx="3">
                  <c:v>Pay 19</c:v>
                </c:pt>
                <c:pt idx="4">
                  <c:v>Pay 20</c:v>
                </c:pt>
                <c:pt idx="5">
                  <c:v>Pay 21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1185</c:v>
                </c:pt>
                <c:pt idx="1">
                  <c:v>1183</c:v>
                </c:pt>
                <c:pt idx="2">
                  <c:v>1207</c:v>
                </c:pt>
                <c:pt idx="3">
                  <c:v>1221</c:v>
                </c:pt>
                <c:pt idx="4">
                  <c:v>1205</c:v>
                </c:pt>
                <c:pt idx="5">
                  <c:v>1161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1D-42CB-919D-A75325CF7FB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2018-19 School Year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Pay 16</c:v>
                </c:pt>
                <c:pt idx="1">
                  <c:v>Pay 17</c:v>
                </c:pt>
                <c:pt idx="2">
                  <c:v>Pay 18</c:v>
                </c:pt>
                <c:pt idx="3">
                  <c:v>Pay 19</c:v>
                </c:pt>
                <c:pt idx="4">
                  <c:v>Pay 20</c:v>
                </c:pt>
                <c:pt idx="5">
                  <c:v>Pay 21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1410</c:v>
                </c:pt>
                <c:pt idx="1">
                  <c:v>1376</c:v>
                </c:pt>
                <c:pt idx="2">
                  <c:v>1510</c:v>
                </c:pt>
                <c:pt idx="3">
                  <c:v>1476</c:v>
                </c:pt>
                <c:pt idx="4">
                  <c:v>1486</c:v>
                </c:pt>
                <c:pt idx="5">
                  <c:v>1443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1D-42CB-919D-A75325CF7FB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90916624"/>
        <c:axId val="1090927440"/>
      </c:barChart>
      <c:catAx>
        <c:axId val="109091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090927440"/>
        <c:crosses val="autoZero"/>
        <c:auto val="1"/>
        <c:lblAlgn val="ctr"/>
        <c:lblOffset val="100"/>
        <c:noMultiLvlLbl val="0"/>
      </c:catAx>
      <c:valAx>
        <c:axId val="1090927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91662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dirty="0">
                <a:latin typeface="Century Gothic" panose="020B0502020202020204" pitchFamily="34" charset="0"/>
              </a:rPr>
              <a:t>Salaries</a:t>
            </a:r>
            <a:r>
              <a:rPr lang="en-US" baseline="0" dirty="0">
                <a:latin typeface="Century Gothic" panose="020B0502020202020204" pitchFamily="34" charset="0"/>
              </a:rPr>
              <a:t> &amp; Benefits Growth</a:t>
            </a:r>
            <a:endParaRPr lang="en-US" dirty="0"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441082855700085"/>
          <c:y val="0.16516242668613806"/>
          <c:w val="0.81987676502152396"/>
          <c:h val="0.668055974957985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2012-13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Salaries &amp; Benefits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3066858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98-475B-9F14-4FF22AD8CF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2013-14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Salaries &amp; Benefits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13286450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98-475B-9F14-4FF22AD8CF4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2014-15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3531350318809348E-3"/>
                  <c:y val="-6.268715999218927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E9-4949-BBFA-7C9A7B200D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Salaries &amp; Benefits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19040819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98-475B-9F14-4FF22AD8CF4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2015-16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0882837579702146E-3"/>
                  <c:y val="-1.36773565439150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E9-4949-BBFA-7C9A7B200D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Total Salaries &amp; Benefits</c:v>
                </c:pt>
              </c:strCache>
            </c:strRef>
          </c:cat>
          <c:val>
            <c:numRef>
              <c:f>Sheet1!$E$2</c:f>
              <c:numCache>
                <c:formatCode>#,##0</c:formatCode>
                <c:ptCount val="1"/>
                <c:pt idx="0">
                  <c:v>21155166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98-475B-9F14-4FF22AD8CF4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2016-17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Salaries &amp; Benefits</c:v>
                </c:pt>
              </c:strCache>
            </c:strRef>
          </c:cat>
          <c:val>
            <c:numRef>
              <c:f>Sheet1!$F$2</c:f>
              <c:numCache>
                <c:formatCode>#,##0</c:formatCode>
                <c:ptCount val="1"/>
                <c:pt idx="0">
                  <c:v>27454821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98-475B-9F14-4FF22AD8CF4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2017-18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Salaries &amp; Benefits</c:v>
                </c:pt>
              </c:strCache>
            </c:strRef>
          </c:cat>
          <c:val>
            <c:numRef>
              <c:f>Sheet1!$G$2</c:f>
              <c:numCache>
                <c:formatCode>#,##0</c:formatCode>
                <c:ptCount val="1"/>
                <c:pt idx="0">
                  <c:v>30258513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598-475B-9F14-4FF22AD8CF4B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2018-19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Salaries &amp; Benefits</c:v>
                </c:pt>
              </c:strCache>
            </c:strRef>
          </c:cat>
          <c:val>
            <c:numRef>
              <c:f>Sheet1!$H$2</c:f>
              <c:numCache>
                <c:formatCode>#,##0</c:formatCode>
                <c:ptCount val="1"/>
                <c:pt idx="0">
                  <c:v>38204809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82-4DFB-8BCB-3061AFBB56F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76364223"/>
        <c:axId val="401561055"/>
      </c:barChart>
      <c:catAx>
        <c:axId val="676364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401561055"/>
        <c:crosses val="autoZero"/>
        <c:auto val="1"/>
        <c:lblAlgn val="ctr"/>
        <c:lblOffset val="100"/>
        <c:noMultiLvlLbl val="0"/>
      </c:catAx>
      <c:valAx>
        <c:axId val="401561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676364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dirty="0">
                <a:latin typeface="Century Gothic" panose="020B0502020202020204" pitchFamily="34" charset="0"/>
              </a:rPr>
              <a:t>Employee Growth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4638930190331044E-2"/>
          <c:y val="0.12501669283672684"/>
          <c:w val="0.88387105883916406"/>
          <c:h val="0.668055974957985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2012-13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Number of Employees Paid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56-4C24-9851-E30116A34D3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2013-14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Number of Employees Paid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56-4C24-9851-E30116A34D3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2014-15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Number of Employees Paid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56-4C24-9851-E30116A34D3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2015-16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Number of Employees Paid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56-4C24-9851-E30116A34D3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2016-17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Number of Employees Paid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973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56-4C24-9851-E30116A34D3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2017-18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Number of Employees Paid</c:v>
                </c:pt>
              </c:strCache>
            </c:strRef>
          </c:cat>
          <c:val>
            <c:numRef>
              <c:f>Sheet1!$G$2</c:f>
              <c:numCache>
                <c:formatCode>#,##0</c:formatCode>
                <c:ptCount val="1"/>
                <c:pt idx="0">
                  <c:v>1042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E56-4C24-9851-E30116A34D3C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2018-19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Number of Employees Paid</c:v>
                </c:pt>
              </c:strCache>
            </c:strRef>
          </c:cat>
          <c:val>
            <c:numRef>
              <c:f>Sheet1!$H$2</c:f>
              <c:numCache>
                <c:formatCode>#,##0</c:formatCode>
                <c:ptCount val="1"/>
                <c:pt idx="0">
                  <c:v>1242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D0-4DB0-88AD-302DF6EE5D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7074831"/>
        <c:axId val="403804223"/>
      </c:barChart>
      <c:catAx>
        <c:axId val="407074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403804223"/>
        <c:crosses val="autoZero"/>
        <c:auto val="1"/>
        <c:lblAlgn val="ctr"/>
        <c:lblOffset val="100"/>
        <c:noMultiLvlLbl val="0"/>
      </c:catAx>
      <c:valAx>
        <c:axId val="403804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407074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6F2905-F0FE-47FF-A0C0-E2F05E686E3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45D5AC55-4B47-40F0-9A70-B38F063B19B1}">
      <dgm:prSet phldrT="[Text]" custT="1"/>
      <dgm:spPr/>
      <dgm:t>
        <a:bodyPr/>
        <a:lstStyle/>
        <a:p>
          <a:pPr algn="ctr"/>
          <a:r>
            <a:rPr lang="en-US" sz="1800" dirty="0">
              <a:latin typeface="Century Gothic" panose="020B0502020202020204" pitchFamily="34" charset="0"/>
            </a:rPr>
            <a:t>Lapeer County</a:t>
          </a:r>
        </a:p>
      </dgm:t>
    </dgm:pt>
    <dgm:pt modelId="{05D88FED-9466-4633-9A0C-B6FA9DAA1E65}" type="parTrans" cxnId="{60E8DE39-50C6-4054-ACA3-23F9A5623356}">
      <dgm:prSet/>
      <dgm:spPr/>
      <dgm:t>
        <a:bodyPr/>
        <a:lstStyle/>
        <a:p>
          <a:endParaRPr lang="en-US"/>
        </a:p>
      </dgm:t>
    </dgm:pt>
    <dgm:pt modelId="{B6DDE540-1E35-4C17-AFAD-601F1B9811BC}" type="sibTrans" cxnId="{60E8DE39-50C6-4054-ACA3-23F9A5623356}">
      <dgm:prSet/>
      <dgm:spPr/>
      <dgm:t>
        <a:bodyPr/>
        <a:lstStyle/>
        <a:p>
          <a:endParaRPr lang="en-US"/>
        </a:p>
      </dgm:t>
    </dgm:pt>
    <dgm:pt modelId="{412427C6-A20C-484D-8B90-656DB8C2E888}" type="pres">
      <dgm:prSet presAssocID="{686F2905-F0FE-47FF-A0C0-E2F05E686E3E}" presName="diagram" presStyleCnt="0">
        <dgm:presLayoutVars>
          <dgm:dir/>
          <dgm:animLvl val="lvl"/>
          <dgm:resizeHandles val="exact"/>
        </dgm:presLayoutVars>
      </dgm:prSet>
      <dgm:spPr/>
    </dgm:pt>
    <dgm:pt modelId="{0037FEDF-4FA2-40E2-8156-5460B1ECCBCE}" type="pres">
      <dgm:prSet presAssocID="{45D5AC55-4B47-40F0-9A70-B38F063B19B1}" presName="compNode" presStyleCnt="0"/>
      <dgm:spPr/>
    </dgm:pt>
    <dgm:pt modelId="{9FE618C7-700A-420F-994C-DB5CA4A4A94C}" type="pres">
      <dgm:prSet presAssocID="{45D5AC55-4B47-40F0-9A70-B38F063B19B1}" presName="childRect" presStyleLbl="bgAcc1" presStyleIdx="0" presStyleCnt="1" custAng="10800000" custScaleX="103025" custScaleY="98195" custLinFactNeighborX="-15601" custLinFactNeighborY="29427">
        <dgm:presLayoutVars>
          <dgm:bulletEnabled val="1"/>
        </dgm:presLayoutVars>
      </dgm:prSet>
      <dgm:spPr/>
    </dgm:pt>
    <dgm:pt modelId="{9E788959-CAFF-4255-B29F-31FEE39E39A8}" type="pres">
      <dgm:prSet presAssocID="{45D5AC55-4B47-40F0-9A70-B38F063B19B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87BB04-71A5-4631-AF97-2A8F0B06F3C2}" type="pres">
      <dgm:prSet presAssocID="{45D5AC55-4B47-40F0-9A70-B38F063B19B1}" presName="parentRect" presStyleLbl="alignNode1" presStyleIdx="0" presStyleCnt="1" custScaleX="100638" custScaleY="64675" custLinFactY="-100000" custLinFactNeighborX="-15884" custLinFactNeighborY="-136154"/>
      <dgm:spPr/>
      <dgm:t>
        <a:bodyPr/>
        <a:lstStyle/>
        <a:p>
          <a:endParaRPr lang="en-US"/>
        </a:p>
      </dgm:t>
    </dgm:pt>
    <dgm:pt modelId="{2F43BF02-6F92-4AEE-9D5F-F3EAB840012F}" type="pres">
      <dgm:prSet presAssocID="{45D5AC55-4B47-40F0-9A70-B38F063B19B1}" presName="adorn" presStyleLbl="fgAccFollowNode1" presStyleIdx="0" presStyleCnt="1" custScaleX="106488" custScaleY="113509" custLinFactY="-100000" custLinFactNeighborX="869" custLinFactNeighborY="-13059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extLst>
        <a:ext uri="{E40237B7-FDA0-4F09-8148-C483321AD2D9}">
          <dgm14:cNvPr xmlns:dgm14="http://schemas.microsoft.com/office/drawing/2010/diagram" id="0" name="" descr="Image result for lapeer county map"/>
        </a:ext>
      </dgm:extLst>
    </dgm:pt>
  </dgm:ptLst>
  <dgm:cxnLst>
    <dgm:cxn modelId="{60E8DE39-50C6-4054-ACA3-23F9A5623356}" srcId="{686F2905-F0FE-47FF-A0C0-E2F05E686E3E}" destId="{45D5AC55-4B47-40F0-9A70-B38F063B19B1}" srcOrd="0" destOrd="0" parTransId="{05D88FED-9466-4633-9A0C-B6FA9DAA1E65}" sibTransId="{B6DDE540-1E35-4C17-AFAD-601F1B9811BC}"/>
    <dgm:cxn modelId="{F103631F-578E-4763-AB9D-72076A41951F}" type="presOf" srcId="{45D5AC55-4B47-40F0-9A70-B38F063B19B1}" destId="{9E788959-CAFF-4255-B29F-31FEE39E39A8}" srcOrd="0" destOrd="0" presId="urn:microsoft.com/office/officeart/2005/8/layout/bList2"/>
    <dgm:cxn modelId="{644DD4EF-62E9-4EFA-B522-29B4CAC31060}" type="presOf" srcId="{686F2905-F0FE-47FF-A0C0-E2F05E686E3E}" destId="{412427C6-A20C-484D-8B90-656DB8C2E888}" srcOrd="0" destOrd="0" presId="urn:microsoft.com/office/officeart/2005/8/layout/bList2"/>
    <dgm:cxn modelId="{27397ABE-D789-4663-8C5A-7AEB0FAD2DAC}" type="presOf" srcId="{45D5AC55-4B47-40F0-9A70-B38F063B19B1}" destId="{5E87BB04-71A5-4631-AF97-2A8F0B06F3C2}" srcOrd="1" destOrd="0" presId="urn:microsoft.com/office/officeart/2005/8/layout/bList2"/>
    <dgm:cxn modelId="{369BFD1E-A571-4D2F-A66F-F2077E7DA9E7}" type="presParOf" srcId="{412427C6-A20C-484D-8B90-656DB8C2E888}" destId="{0037FEDF-4FA2-40E2-8156-5460B1ECCBCE}" srcOrd="0" destOrd="0" presId="urn:microsoft.com/office/officeart/2005/8/layout/bList2"/>
    <dgm:cxn modelId="{5EBE8526-E653-466D-9604-4EDDA5B6E96A}" type="presParOf" srcId="{0037FEDF-4FA2-40E2-8156-5460B1ECCBCE}" destId="{9FE618C7-700A-420F-994C-DB5CA4A4A94C}" srcOrd="0" destOrd="0" presId="urn:microsoft.com/office/officeart/2005/8/layout/bList2"/>
    <dgm:cxn modelId="{C46F262C-D00C-4AA9-AAD5-2DCD8649BFB6}" type="presParOf" srcId="{0037FEDF-4FA2-40E2-8156-5460B1ECCBCE}" destId="{9E788959-CAFF-4255-B29F-31FEE39E39A8}" srcOrd="1" destOrd="0" presId="urn:microsoft.com/office/officeart/2005/8/layout/bList2"/>
    <dgm:cxn modelId="{496CE902-B55D-41BC-929D-9001A85010EE}" type="presParOf" srcId="{0037FEDF-4FA2-40E2-8156-5460B1ECCBCE}" destId="{5E87BB04-71A5-4631-AF97-2A8F0B06F3C2}" srcOrd="2" destOrd="0" presId="urn:microsoft.com/office/officeart/2005/8/layout/bList2"/>
    <dgm:cxn modelId="{712AB4D5-D330-4A47-8FFD-DD37C205E0C5}" type="presParOf" srcId="{0037FEDF-4FA2-40E2-8156-5460B1ECCBCE}" destId="{2F43BF02-6F92-4AEE-9D5F-F3EAB840012F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618C7-700A-420F-994C-DB5CA4A4A94C}">
      <dsp:nvSpPr>
        <dsp:cNvPr id="0" name=""/>
        <dsp:cNvSpPr/>
      </dsp:nvSpPr>
      <dsp:spPr>
        <a:xfrm rot="10800000">
          <a:off x="0" y="662342"/>
          <a:ext cx="3098435" cy="220448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87BB04-71A5-4631-AF97-2A8F0B06F3C2}">
      <dsp:nvSpPr>
        <dsp:cNvPr id="0" name=""/>
        <dsp:cNvSpPr/>
      </dsp:nvSpPr>
      <dsp:spPr>
        <a:xfrm>
          <a:off x="0" y="117236"/>
          <a:ext cx="3026647" cy="6243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Century Gothic" panose="020B0502020202020204" pitchFamily="34" charset="0"/>
            </a:rPr>
            <a:t>Lapeer County</a:t>
          </a:r>
        </a:p>
      </dsp:txBody>
      <dsp:txXfrm>
        <a:off x="0" y="117236"/>
        <a:ext cx="2131441" cy="624341"/>
      </dsp:txXfrm>
    </dsp:sp>
    <dsp:sp modelId="{2F43BF02-6F92-4AEE-9D5F-F3EAB840012F}">
      <dsp:nvSpPr>
        <dsp:cNvPr id="0" name=""/>
        <dsp:cNvSpPr/>
      </dsp:nvSpPr>
      <dsp:spPr>
        <a:xfrm>
          <a:off x="2241704" y="0"/>
          <a:ext cx="1120904" cy="119480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F13C0C7F-5B50-4CCE-B0FF-EE3515FB69E2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D481BA61-97C0-40FF-8FB4-5E46A506A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18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6" y="1"/>
            <a:ext cx="11683811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4282258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799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3" y="3505210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2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59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7" y="3832648"/>
            <a:ext cx="907187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7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2950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2" y="685800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86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685801"/>
            <a:ext cx="10396903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1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56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3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5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3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9702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723855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93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4707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3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3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3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23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3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6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1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6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61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1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0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1"/>
            <a:ext cx="2264647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2" y="685801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41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22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063397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0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25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60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2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32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44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0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60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18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41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77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35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3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7"/>
            <a:ext cx="5088715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7"/>
            <a:ext cx="5086539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4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7" y="2063396"/>
            <a:ext cx="4856159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3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2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70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1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7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83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4" y="685801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3" y="2709053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1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6345303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1" y="1"/>
            <a:ext cx="3598147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2" y="2709053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3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1"/>
            <a:ext cx="12005351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3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063397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2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7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3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A6C24-508F-47DE-A9CB-CBB57AAEF40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81E4F-1CED-4BFE-9554-5C4693CB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5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microsoft.com/office/2007/relationships/hdphoto" Target="../media/hdphoto3.wdp"/><Relationship Id="rId18" Type="http://schemas.openxmlformats.org/officeDocument/2006/relationships/image" Target="../media/image39.png"/><Relationship Id="rId26" Type="http://schemas.openxmlformats.org/officeDocument/2006/relationships/image" Target="../media/image47.jpeg"/><Relationship Id="rId3" Type="http://schemas.openxmlformats.org/officeDocument/2006/relationships/image" Target="../media/image28.jpeg"/><Relationship Id="rId21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microsoft.com/office/2007/relationships/hdphoto" Target="../media/hdphoto4.wdp"/><Relationship Id="rId25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8.png"/><Relationship Id="rId20" Type="http://schemas.openxmlformats.org/officeDocument/2006/relationships/image" Target="../media/image41.jpeg"/><Relationship Id="rId29" Type="http://schemas.openxmlformats.org/officeDocument/2006/relationships/image" Target="../media/image50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24" Type="http://schemas.openxmlformats.org/officeDocument/2006/relationships/image" Target="../media/image45.png"/><Relationship Id="rId5" Type="http://schemas.openxmlformats.org/officeDocument/2006/relationships/image" Target="../media/image27.emf"/><Relationship Id="rId15" Type="http://schemas.openxmlformats.org/officeDocument/2006/relationships/image" Target="../media/image37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10" Type="http://schemas.openxmlformats.org/officeDocument/2006/relationships/image" Target="../media/image33.jpeg"/><Relationship Id="rId19" Type="http://schemas.openxmlformats.org/officeDocument/2006/relationships/image" Target="../media/image4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2.jpeg"/><Relationship Id="rId14" Type="http://schemas.openxmlformats.org/officeDocument/2006/relationships/image" Target="../media/image36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53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0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gecs-inc.org/" TargetMode="Externa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red_apple_with_leaf.svg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openxmlformats.org/officeDocument/2006/relationships/image" Target="../media/image26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5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592282"/>
            <a:ext cx="11451559" cy="4783781"/>
          </a:xfrm>
        </p:spPr>
      </p:pic>
    </p:spTree>
    <p:extLst>
      <p:ext uri="{BB962C8B-B14F-4D97-AF65-F5344CB8AC3E}">
        <p14:creationId xmlns:p14="http://schemas.microsoft.com/office/powerpoint/2010/main" val="267807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Image result for gisd logo genesee intermediate school distric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6793" r="-145" b="15700"/>
          <a:stretch/>
        </p:blipFill>
        <p:spPr bwMode="auto">
          <a:xfrm>
            <a:off x="10319662" y="37547"/>
            <a:ext cx="1144148" cy="97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Oval 49"/>
          <p:cNvSpPr/>
          <p:nvPr/>
        </p:nvSpPr>
        <p:spPr>
          <a:xfrm>
            <a:off x="7302003" y="2643287"/>
            <a:ext cx="1560951" cy="1621687"/>
          </a:xfrm>
          <a:prstGeom prst="ellipse">
            <a:avLst/>
          </a:prstGeom>
          <a:solidFill>
            <a:srgbClr val="105058"/>
          </a:solidFill>
          <a:ln>
            <a:solidFill>
              <a:srgbClr val="105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5572276"/>
            <a:ext cx="11698941" cy="970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770727"/>
              </p:ext>
            </p:extLst>
          </p:nvPr>
        </p:nvGraphicFramePr>
        <p:xfrm>
          <a:off x="941339" y="144645"/>
          <a:ext cx="6220068" cy="64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Worksheet" r:id="rId4" imgW="5476815" imgH="6257797" progId="Excel.Sheet.12">
                  <p:embed/>
                </p:oleObj>
              </mc:Choice>
              <mc:Fallback>
                <p:oleObj name="Worksheet" r:id="rId4" imgW="5476815" imgH="625779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1339" y="144645"/>
                        <a:ext cx="6220068" cy="6436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Image result for kearsley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36" y="2502134"/>
            <a:ext cx="794886" cy="79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AutoShape 14" descr="Image result for dryden community schools logo michig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7011" y="3385816"/>
            <a:ext cx="679905" cy="907708"/>
          </a:xfrm>
          <a:prstGeom prst="rect">
            <a:avLst/>
          </a:prstGeom>
        </p:spPr>
      </p:pic>
      <p:pic>
        <p:nvPicPr>
          <p:cNvPr id="1041" name="Picture 17" descr="No photo description available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471" y="1005928"/>
            <a:ext cx="760051" cy="67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No photo description available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716" y="5080577"/>
            <a:ext cx="652418" cy="6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Bendle Tigers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970" y="1678877"/>
            <a:ext cx="725384" cy="93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No photo description available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987" y="5021550"/>
            <a:ext cx="578135" cy="77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No photo description available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00" b="100000" l="0" r="100000">
                        <a14:foregroundMark x1="47143" y1="36786" x2="47143" y2="36786"/>
                        <a14:foregroundMark x1="30714" y1="26071" x2="30714" y2="26071"/>
                        <a14:foregroundMark x1="67857" y1="70000" x2="67857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31" y="4338970"/>
            <a:ext cx="775919" cy="77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No photo description available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014" y="2543774"/>
            <a:ext cx="931500" cy="86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90880" y="1852779"/>
            <a:ext cx="602572" cy="656182"/>
          </a:xfrm>
          <a:prstGeom prst="rect">
            <a:avLst/>
          </a:prstGeom>
        </p:spPr>
      </p:pic>
      <p:pic>
        <p:nvPicPr>
          <p:cNvPr id="1054" name="Picture 30" descr="Image may contain: text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67" b="77917" l="5556" r="96667">
                        <a14:foregroundMark x1="41667" y1="17917" x2="41667" y2="17917"/>
                        <a14:foregroundMark x1="57222" y1="10417" x2="57222" y2="10417"/>
                        <a14:foregroundMark x1="62778" y1="10833" x2="62778" y2="10833"/>
                        <a14:foregroundMark x1="65000" y1="11250" x2="78889" y2="1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211"/>
          <a:stretch/>
        </p:blipFill>
        <p:spPr bwMode="auto">
          <a:xfrm>
            <a:off x="10092373" y="5171586"/>
            <a:ext cx="862345" cy="85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26860" y="104142"/>
            <a:ext cx="824870" cy="7857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40865" y="2561513"/>
            <a:ext cx="987326" cy="854267"/>
          </a:xfrm>
          <a:prstGeom prst="rect">
            <a:avLst/>
          </a:prstGeom>
        </p:spPr>
      </p:pic>
      <p:pic>
        <p:nvPicPr>
          <p:cNvPr id="1056" name="Picture 32" descr="Image may contain: text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317" y="4101037"/>
            <a:ext cx="800581" cy="80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/>
          <a:srcRect l="12958" r="14753" b="13695"/>
          <a:stretch/>
        </p:blipFill>
        <p:spPr>
          <a:xfrm>
            <a:off x="10721321" y="1668052"/>
            <a:ext cx="960538" cy="8385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29396" y="3498421"/>
            <a:ext cx="588279" cy="69235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76383" y="1064365"/>
            <a:ext cx="761104" cy="65539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35384" y="3321926"/>
            <a:ext cx="807710" cy="80771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068637" y="1082531"/>
            <a:ext cx="598386" cy="635300"/>
          </a:xfrm>
          <a:prstGeom prst="rect">
            <a:avLst/>
          </a:prstGeom>
        </p:spPr>
      </p:pic>
      <p:pic>
        <p:nvPicPr>
          <p:cNvPr id="1059" name="Picture 35" descr="No photo description available.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452" y="4386356"/>
            <a:ext cx="922665" cy="67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360228" y="5760446"/>
            <a:ext cx="791502" cy="791502"/>
          </a:xfrm>
          <a:prstGeom prst="rect">
            <a:avLst/>
          </a:prstGeom>
        </p:spPr>
      </p:pic>
      <p:pic>
        <p:nvPicPr>
          <p:cNvPr id="1064" name="Picture 40" descr="Image may contain: text that says 'Flint Cultural Center Academy'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t="18653" r="14831" b="16904"/>
          <a:stretch/>
        </p:blipFill>
        <p:spPr bwMode="auto">
          <a:xfrm>
            <a:off x="7685636" y="3203521"/>
            <a:ext cx="907026" cy="83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 rot="16200000">
            <a:off x="-1586642" y="2880356"/>
            <a:ext cx="4171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latin typeface="Century Gothic" panose="020B0502020202020204" pitchFamily="34" charset="0"/>
              </a:rPr>
              <a:t>Employee Growth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492164">
            <a:off x="7627827" y="3068157"/>
            <a:ext cx="1510816" cy="379355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ernard MT Condensed" panose="02050806060905020404" pitchFamily="18" charset="0"/>
              </a:rPr>
              <a:t>2019-2020</a:t>
            </a:r>
            <a:endParaRPr lang="en-US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087" name="Picture 63" descr="Image result for westwood heights michigan schools flint">
            <a:extLst>
              <a:ext uri="{FF2B5EF4-FFF2-40B4-BE49-F238E27FC236}">
                <a16:creationId xmlns:a16="http://schemas.microsoft.com/office/drawing/2014/main" id="{B936A271-3981-4C5B-9280-559F312FD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2" b="22502"/>
          <a:stretch/>
        </p:blipFill>
        <p:spPr bwMode="auto">
          <a:xfrm>
            <a:off x="10348683" y="5873694"/>
            <a:ext cx="1172222" cy="62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77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saturation sat="102000"/>
                    </a14:imgEffect>
                    <a14:imgEffect>
                      <a14:brightnessContrast bright="5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898353"/>
            <a:ext cx="11271389" cy="4668730"/>
          </a:xfrm>
          <a:prstGeom prst="rect">
            <a:avLst/>
          </a:prstGeom>
          <a:effectLst/>
        </p:spPr>
      </p:pic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3923611757"/>
              </p:ext>
            </p:extLst>
          </p:nvPr>
        </p:nvGraphicFramePr>
        <p:xfrm>
          <a:off x="2568388" y="-121023"/>
          <a:ext cx="9157447" cy="6131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-295834" y="2314798"/>
            <a:ext cx="363070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latin typeface="Century Gothic" panose="020B0502020202020204" pitchFamily="34" charset="0"/>
              </a:rPr>
              <a:t>Percent increase W-2’s from </a:t>
            </a:r>
          </a:p>
          <a:p>
            <a:pPr algn="ctr"/>
            <a:r>
              <a:rPr lang="en-US" sz="1400" b="1" u="sng" dirty="0">
                <a:latin typeface="Century Gothic" panose="020B0502020202020204" pitchFamily="34" charset="0"/>
              </a:rPr>
              <a:t>year to year: </a:t>
            </a:r>
          </a:p>
          <a:p>
            <a:endParaRPr lang="en-US" sz="1200" b="1" u="sng" dirty="0">
              <a:latin typeface="Century Gothic" panose="020B0502020202020204" pitchFamily="34" charset="0"/>
            </a:endParaRPr>
          </a:p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2012 to 2013= 478%</a:t>
            </a:r>
          </a:p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2013 to 2014= 58%</a:t>
            </a:r>
          </a:p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2014 to 2015= 12%</a:t>
            </a:r>
          </a:p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2015-2016= 20%</a:t>
            </a:r>
          </a:p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2016 to 2017= 10%</a:t>
            </a:r>
          </a:p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2017-2018= 12%</a:t>
            </a:r>
          </a:p>
        </p:txBody>
      </p:sp>
    </p:spTree>
    <p:extLst>
      <p:ext uri="{BB962C8B-B14F-4D97-AF65-F5344CB8AC3E}">
        <p14:creationId xmlns:p14="http://schemas.microsoft.com/office/powerpoint/2010/main" val="58941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5542328"/>
            <a:ext cx="11712388" cy="1344706"/>
          </a:xfrm>
          <a:prstGeom prst="rect">
            <a:avLst/>
          </a:prstGeom>
          <a:solidFill>
            <a:srgbClr val="C422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3185072896"/>
              </p:ext>
            </p:extLst>
          </p:nvPr>
        </p:nvGraphicFramePr>
        <p:xfrm>
          <a:off x="237263" y="7424"/>
          <a:ext cx="11179290" cy="5619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37263" y="5588693"/>
            <a:ext cx="3361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Percent increase from year to year:</a:t>
            </a:r>
          </a:p>
          <a:p>
            <a:pPr algn="ctr"/>
            <a:endParaRPr lang="en-US" sz="12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15-16 to 16-17: 20%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16-17 to 17-18: 0%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17-18 to 18-19: 21%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AVERAGE GROWTH:14%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93422" y="5614516"/>
            <a:ext cx="3361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Average number of checks by year:</a:t>
            </a:r>
          </a:p>
          <a:p>
            <a:pPr algn="ctr"/>
            <a:endParaRPr lang="en-US" sz="12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2015-2016: 1003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2016-2017: 1200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2017-2018: 1194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2018-2019: 1450</a:t>
            </a:r>
          </a:p>
        </p:txBody>
      </p:sp>
    </p:spTree>
    <p:extLst>
      <p:ext uri="{BB962C8B-B14F-4D97-AF65-F5344CB8AC3E}">
        <p14:creationId xmlns:p14="http://schemas.microsoft.com/office/powerpoint/2010/main" val="363640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CECB22C6-B045-404F-80AD-D892A50651EB}"/>
              </a:ext>
            </a:extLst>
          </p:cNvPr>
          <p:cNvSpPr/>
          <p:nvPr/>
        </p:nvSpPr>
        <p:spPr>
          <a:xfrm>
            <a:off x="47624" y="2472729"/>
            <a:ext cx="5903079" cy="3192210"/>
          </a:xfrm>
          <a:prstGeom prst="rect">
            <a:avLst/>
          </a:prstGeom>
          <a:solidFill>
            <a:schemeClr val="bg1"/>
          </a:solidFill>
          <a:ln w="22225">
            <a:solidFill>
              <a:srgbClr val="8F0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2FD0DF9-0B70-45E8-900F-8A5C67B6134C}"/>
              </a:ext>
            </a:extLst>
          </p:cNvPr>
          <p:cNvSpPr/>
          <p:nvPr/>
        </p:nvSpPr>
        <p:spPr>
          <a:xfrm>
            <a:off x="5998329" y="2482125"/>
            <a:ext cx="5664740" cy="3182255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B80E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8263673A-80B5-4629-AF1F-AAE68CD198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008309"/>
              </p:ext>
            </p:extLst>
          </p:nvPr>
        </p:nvGraphicFramePr>
        <p:xfrm>
          <a:off x="-111953" y="2523114"/>
          <a:ext cx="6081549" cy="371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B4E43C11-1D42-4659-BC51-00D3AF676C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5115698"/>
              </p:ext>
            </p:extLst>
          </p:nvPr>
        </p:nvGraphicFramePr>
        <p:xfrm>
          <a:off x="6096000" y="2662738"/>
          <a:ext cx="5858687" cy="371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DD943D90-4992-404B-AE95-ED0BBC257CD9}"/>
              </a:ext>
            </a:extLst>
          </p:cNvPr>
          <p:cNvSpPr/>
          <p:nvPr/>
        </p:nvSpPr>
        <p:spPr>
          <a:xfrm>
            <a:off x="1377819" y="889809"/>
            <a:ext cx="2118359" cy="1371719"/>
          </a:xfrm>
          <a:prstGeom prst="chevron">
            <a:avLst/>
          </a:prstGeom>
          <a:solidFill>
            <a:srgbClr val="A698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80F8CA83-F2BB-4C6B-B54C-E5F49FEF570C}"/>
              </a:ext>
            </a:extLst>
          </p:cNvPr>
          <p:cNvSpPr/>
          <p:nvPr/>
        </p:nvSpPr>
        <p:spPr>
          <a:xfrm>
            <a:off x="3062810" y="870125"/>
            <a:ext cx="2068354" cy="1371719"/>
          </a:xfrm>
          <a:prstGeom prst="chevron">
            <a:avLst/>
          </a:prstGeom>
          <a:solidFill>
            <a:srgbClr val="7F9A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5FCA98EB-A75F-4A2C-99E3-EFB89D1BC37E}"/>
              </a:ext>
            </a:extLst>
          </p:cNvPr>
          <p:cNvSpPr/>
          <p:nvPr/>
        </p:nvSpPr>
        <p:spPr>
          <a:xfrm>
            <a:off x="4730964" y="847872"/>
            <a:ext cx="2068354" cy="1371719"/>
          </a:xfrm>
          <a:prstGeom prst="chevron">
            <a:avLst/>
          </a:prstGeom>
          <a:solidFill>
            <a:srgbClr val="64969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25ADFDC7-169C-4897-8EF1-792B05F0D2BE}"/>
              </a:ext>
            </a:extLst>
          </p:cNvPr>
          <p:cNvSpPr/>
          <p:nvPr/>
        </p:nvSpPr>
        <p:spPr>
          <a:xfrm>
            <a:off x="6341889" y="823769"/>
            <a:ext cx="2068354" cy="1371719"/>
          </a:xfrm>
          <a:prstGeom prst="chevron">
            <a:avLst/>
          </a:prstGeom>
          <a:solidFill>
            <a:srgbClr val="9B75B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E7BD1250-1F2C-4B3F-AD11-14B6A3C77320}"/>
              </a:ext>
            </a:extLst>
          </p:cNvPr>
          <p:cNvSpPr/>
          <p:nvPr/>
        </p:nvSpPr>
        <p:spPr>
          <a:xfrm>
            <a:off x="7908998" y="794278"/>
            <a:ext cx="2068354" cy="1371719"/>
          </a:xfrm>
          <a:prstGeom prst="chevron">
            <a:avLst/>
          </a:prstGeom>
          <a:solidFill>
            <a:srgbClr val="8073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079F39-6BA9-4F3D-8517-85914DD46A99}"/>
              </a:ext>
            </a:extLst>
          </p:cNvPr>
          <p:cNvSpPr txBox="1"/>
          <p:nvPr/>
        </p:nvSpPr>
        <p:spPr>
          <a:xfrm>
            <a:off x="1754172" y="847872"/>
            <a:ext cx="136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2013-14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32CEA10-EEF1-408D-B7ED-99632F424990}"/>
              </a:ext>
            </a:extLst>
          </p:cNvPr>
          <p:cNvSpPr txBox="1"/>
          <p:nvPr/>
        </p:nvSpPr>
        <p:spPr>
          <a:xfrm>
            <a:off x="3415949" y="832876"/>
            <a:ext cx="136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2014-15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04DF80-078C-4809-8925-8E14844C239F}"/>
              </a:ext>
            </a:extLst>
          </p:cNvPr>
          <p:cNvSpPr txBox="1"/>
          <p:nvPr/>
        </p:nvSpPr>
        <p:spPr>
          <a:xfrm>
            <a:off x="5156486" y="828642"/>
            <a:ext cx="136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2015-16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C76C624-AE6F-481E-A4B6-B28BE35604B8}"/>
              </a:ext>
            </a:extLst>
          </p:cNvPr>
          <p:cNvSpPr txBox="1"/>
          <p:nvPr/>
        </p:nvSpPr>
        <p:spPr>
          <a:xfrm>
            <a:off x="6671918" y="794278"/>
            <a:ext cx="136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2016-17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C0F3CD-9A18-404A-902F-792C2A07A060}"/>
              </a:ext>
            </a:extLst>
          </p:cNvPr>
          <p:cNvSpPr txBox="1"/>
          <p:nvPr/>
        </p:nvSpPr>
        <p:spPr>
          <a:xfrm>
            <a:off x="8224749" y="790598"/>
            <a:ext cx="136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2017-18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BF116F7-1C2D-4F16-84E6-37B0D2D6F8EE}"/>
              </a:ext>
            </a:extLst>
          </p:cNvPr>
          <p:cNvSpPr txBox="1"/>
          <p:nvPr/>
        </p:nvSpPr>
        <p:spPr>
          <a:xfrm>
            <a:off x="1948048" y="1280365"/>
            <a:ext cx="1389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333% 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Salaries &amp; Benefits Growth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749148-5197-41D5-A56E-20E74795E282}"/>
              </a:ext>
            </a:extLst>
          </p:cNvPr>
          <p:cNvSpPr txBox="1"/>
          <p:nvPr/>
        </p:nvSpPr>
        <p:spPr>
          <a:xfrm>
            <a:off x="1459005" y="1847382"/>
            <a:ext cx="14528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919%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Employment Growth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051A531-1D49-4277-BD0E-D7E30B4C3AD3}"/>
              </a:ext>
            </a:extLst>
          </p:cNvPr>
          <p:cNvSpPr txBox="1"/>
          <p:nvPr/>
        </p:nvSpPr>
        <p:spPr>
          <a:xfrm>
            <a:off x="3672761" y="1255910"/>
            <a:ext cx="1389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43% 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Salaries &amp; Benefits Growth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E658F4-5162-47E6-A8FD-74D89F9B518D}"/>
              </a:ext>
            </a:extLst>
          </p:cNvPr>
          <p:cNvSpPr txBox="1"/>
          <p:nvPr/>
        </p:nvSpPr>
        <p:spPr>
          <a:xfrm>
            <a:off x="3164985" y="1824290"/>
            <a:ext cx="14528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99%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Employment Growth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28A82D3-B909-4A32-814F-FF899C762C1A}"/>
              </a:ext>
            </a:extLst>
          </p:cNvPr>
          <p:cNvSpPr txBox="1"/>
          <p:nvPr/>
        </p:nvSpPr>
        <p:spPr>
          <a:xfrm>
            <a:off x="5353399" y="1239682"/>
            <a:ext cx="1389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11% 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Salaries &amp; Benefits Growth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1AF2E30-30D5-4E8A-9402-F331204319DC}"/>
              </a:ext>
            </a:extLst>
          </p:cNvPr>
          <p:cNvSpPr txBox="1"/>
          <p:nvPr/>
        </p:nvSpPr>
        <p:spPr>
          <a:xfrm>
            <a:off x="4824221" y="1821959"/>
            <a:ext cx="14528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12%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Employment Growth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C12F300-BFB8-49EC-ACE0-FDCB28D86E96}"/>
              </a:ext>
            </a:extLst>
          </p:cNvPr>
          <p:cNvSpPr txBox="1"/>
          <p:nvPr/>
        </p:nvSpPr>
        <p:spPr>
          <a:xfrm>
            <a:off x="6920441" y="1205029"/>
            <a:ext cx="1389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30% 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Salaries &amp; Benefits Growth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962BC82-D25F-4CD8-9433-6AFC933CA498}"/>
              </a:ext>
            </a:extLst>
          </p:cNvPr>
          <p:cNvSpPr txBox="1"/>
          <p:nvPr/>
        </p:nvSpPr>
        <p:spPr>
          <a:xfrm>
            <a:off x="6377654" y="1808676"/>
            <a:ext cx="14528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19%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Employment Growth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AA2111B-9FC2-4BAE-A4F7-3F7B52202E7D}"/>
              </a:ext>
            </a:extLst>
          </p:cNvPr>
          <p:cNvSpPr txBox="1"/>
          <p:nvPr/>
        </p:nvSpPr>
        <p:spPr>
          <a:xfrm>
            <a:off x="8527043" y="1193620"/>
            <a:ext cx="1389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10% 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Salaries &amp; Benefits Growth</a:t>
            </a:r>
          </a:p>
        </p:txBody>
      </p:sp>
      <p:sp>
        <p:nvSpPr>
          <p:cNvPr id="64" name="Arrow: Chevron 63">
            <a:extLst>
              <a:ext uri="{FF2B5EF4-FFF2-40B4-BE49-F238E27FC236}">
                <a16:creationId xmlns:a16="http://schemas.microsoft.com/office/drawing/2014/main" id="{30E3E4BA-730E-4F8D-A227-0333D8D5B919}"/>
              </a:ext>
            </a:extLst>
          </p:cNvPr>
          <p:cNvSpPr/>
          <p:nvPr/>
        </p:nvSpPr>
        <p:spPr>
          <a:xfrm>
            <a:off x="27531" y="904806"/>
            <a:ext cx="1883747" cy="1371718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B9B4483-D6DB-4D5B-8076-5CAA0A9AA7BC}"/>
              </a:ext>
            </a:extLst>
          </p:cNvPr>
          <p:cNvSpPr txBox="1"/>
          <p:nvPr/>
        </p:nvSpPr>
        <p:spPr>
          <a:xfrm>
            <a:off x="292688" y="870125"/>
            <a:ext cx="136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2012-13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AAF139D-6B8E-4F05-8743-F2FB4CB01BE5}"/>
              </a:ext>
            </a:extLst>
          </p:cNvPr>
          <p:cNvSpPr txBox="1"/>
          <p:nvPr/>
        </p:nvSpPr>
        <p:spPr>
          <a:xfrm>
            <a:off x="665141" y="1300710"/>
            <a:ext cx="11914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GECS</a:t>
            </a:r>
            <a:r>
              <a:rPr lang="en-US" sz="1100" b="1" dirty="0"/>
              <a:t> </a:t>
            </a:r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hires it’s first 36 employees</a:t>
            </a:r>
            <a:endParaRPr lang="en-US" sz="1100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74D5AAB-17C4-4B38-8243-5FAEF94D4E53}"/>
              </a:ext>
            </a:extLst>
          </p:cNvPr>
          <p:cNvSpPr txBox="1"/>
          <p:nvPr/>
        </p:nvSpPr>
        <p:spPr>
          <a:xfrm>
            <a:off x="7967645" y="1756622"/>
            <a:ext cx="14528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7%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Employment Growth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589BBDB-7C43-4B79-94E5-8A4D30C7220E}"/>
              </a:ext>
            </a:extLst>
          </p:cNvPr>
          <p:cNvSpPr txBox="1"/>
          <p:nvPr/>
        </p:nvSpPr>
        <p:spPr>
          <a:xfrm>
            <a:off x="2072962" y="-39315"/>
            <a:ext cx="719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GECS’ Growth</a:t>
            </a:r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02241D5C-7785-4862-BCB0-D9316F0BD9B4}"/>
              </a:ext>
            </a:extLst>
          </p:cNvPr>
          <p:cNvSpPr/>
          <p:nvPr/>
        </p:nvSpPr>
        <p:spPr>
          <a:xfrm>
            <a:off x="9528600" y="809023"/>
            <a:ext cx="2068354" cy="1371719"/>
          </a:xfrm>
          <a:prstGeom prst="chevron">
            <a:avLst/>
          </a:prstGeom>
          <a:solidFill>
            <a:srgbClr val="6E080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BA58BD-38A3-475D-AC9F-D1F578EBF8DA}"/>
              </a:ext>
            </a:extLst>
          </p:cNvPr>
          <p:cNvSpPr txBox="1"/>
          <p:nvPr/>
        </p:nvSpPr>
        <p:spPr>
          <a:xfrm>
            <a:off x="9934167" y="770091"/>
            <a:ext cx="136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2018-19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4F6C28-9322-4B19-B528-518B60A9E59A}"/>
              </a:ext>
            </a:extLst>
          </p:cNvPr>
          <p:cNvSpPr txBox="1"/>
          <p:nvPr/>
        </p:nvSpPr>
        <p:spPr>
          <a:xfrm>
            <a:off x="10136981" y="1154168"/>
            <a:ext cx="1389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26% 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Salaries &amp; Benefits Growth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8081A17-16C9-44C7-A7AA-06A94D09AC2A}"/>
              </a:ext>
            </a:extLst>
          </p:cNvPr>
          <p:cNvSpPr txBox="1"/>
          <p:nvPr/>
        </p:nvSpPr>
        <p:spPr>
          <a:xfrm>
            <a:off x="9639255" y="1744389"/>
            <a:ext cx="14528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19%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Employment Growth</a:t>
            </a:r>
          </a:p>
        </p:txBody>
      </p:sp>
    </p:spTree>
    <p:extLst>
      <p:ext uri="{BB962C8B-B14F-4D97-AF65-F5344CB8AC3E}">
        <p14:creationId xmlns:p14="http://schemas.microsoft.com/office/powerpoint/2010/main" val="321788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2" y="676978"/>
            <a:ext cx="10864370" cy="4500139"/>
          </a:xfrm>
          <a:prstGeom prst="rect">
            <a:avLst/>
          </a:prstGeom>
          <a:effectLst/>
        </p:spPr>
      </p:pic>
      <p:pic>
        <p:nvPicPr>
          <p:cNvPr id="16" name="Picture 15" descr="4 Things Top Managers Do To Improve Employee Engagement ...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" b="86680" l="900" r="98586">
                        <a14:foregroundMark x1="6170" y1="16023" x2="6170" y2="16023"/>
                        <a14:foregroundMark x1="52956" y1="40154" x2="52956" y2="40154"/>
                        <a14:foregroundMark x1="38432" y1="27799" x2="38432" y2="27799"/>
                        <a14:foregroundMark x1="31362" y1="27220" x2="31362" y2="27220"/>
                        <a14:foregroundMark x1="34704" y1="33398" x2="34704" y2="33398"/>
                        <a14:foregroundMark x1="35090" y1="34942" x2="35090" y2="34942"/>
                        <a14:foregroundMark x1="32134" y1="18919" x2="32134" y2="18919"/>
                        <a14:foregroundMark x1="29692" y1="18340" x2="29692" y2="18340"/>
                        <a14:foregroundMark x1="29692" y1="24324" x2="29692" y2="24324"/>
                        <a14:foregroundMark x1="31234" y1="19498" x2="31234" y2="19498"/>
                        <a14:foregroundMark x1="30591" y1="21236" x2="30591" y2="21236"/>
                        <a14:foregroundMark x1="30206" y1="24710" x2="30206" y2="24710"/>
                        <a14:foregroundMark x1="29692" y1="29344" x2="29692" y2="29344"/>
                        <a14:foregroundMark x1="22622" y1="31081" x2="22622" y2="31081"/>
                        <a14:foregroundMark x1="19923" y1="13707" x2="19923" y2="13707"/>
                        <a14:foregroundMark x1="19794" y1="12548" x2="19794" y2="12548"/>
                        <a14:foregroundMark x1="19794" y1="11004" x2="19794" y2="11004"/>
                        <a14:foregroundMark x1="20566" y1="11004" x2="20566" y2="11004"/>
                        <a14:foregroundMark x1="6812" y1="22008" x2="6812" y2="22008"/>
                        <a14:foregroundMark x1="6812" y1="16023" x2="6812" y2="16023"/>
                        <a14:foregroundMark x1="6812" y1="15058" x2="6812" y2="15058"/>
                        <a14:foregroundMark x1="5013" y1="19691" x2="5013" y2="19691"/>
                        <a14:foregroundMark x1="93573" y1="7336" x2="93573" y2="7336"/>
                        <a14:foregroundMark x1="93188" y1="13707" x2="93188" y2="13707"/>
                        <a14:foregroundMark x1="89589" y1="50579" x2="89589" y2="50579"/>
                        <a14:foregroundMark x1="89589" y1="64865" x2="89589" y2="64865"/>
                        <a14:foregroundMark x1="91131" y1="75290" x2="91131" y2="75290"/>
                        <a14:foregroundMark x1="91645" y1="86680" x2="91645" y2="86680"/>
                        <a14:foregroundMark x1="80463" y1="82239" x2="80463" y2="82239"/>
                        <a14:foregroundMark x1="80977" y1="75869" x2="80977" y2="75869"/>
                        <a14:foregroundMark x1="80206" y1="77220" x2="80206" y2="77220"/>
                        <a14:foregroundMark x1="80591" y1="20656" x2="80591" y2="20656"/>
                        <a14:foregroundMark x1="70180" y1="13127" x2="70180" y2="13127"/>
                        <a14:foregroundMark x1="81234" y1="20849" x2="81234" y2="20849"/>
                        <a14:foregroundMark x1="88432" y1="17375" x2="88432" y2="17375"/>
                        <a14:foregroundMark x1="93059" y1="7915" x2="93059" y2="7915"/>
                        <a14:foregroundMark x1="66452" y1="20656" x2="66452" y2="20656"/>
                        <a14:foregroundMark x1="67995" y1="21815" x2="67995" y2="21815"/>
                        <a14:foregroundMark x1="65938" y1="18919" x2="65938" y2="18919"/>
                        <a14:foregroundMark x1="64781" y1="16216" x2="64781" y2="16216"/>
                        <a14:foregroundMark x1="65553" y1="16023" x2="65553" y2="16023"/>
                        <a14:foregroundMark x1="65938" y1="17954" x2="65938" y2="17954"/>
                        <a14:foregroundMark x1="65681" y1="14865" x2="65681" y2="14865"/>
                        <a14:foregroundMark x1="64010" y1="15058" x2="64010" y2="15058"/>
                        <a14:foregroundMark x1="57326" y1="16602" x2="57326" y2="16602"/>
                        <a14:foregroundMark x1="38432" y1="13900" x2="38432" y2="13900"/>
                        <a14:foregroundMark x1="38432" y1="17761" x2="38432" y2="17761"/>
                        <a14:foregroundMark x1="48201" y1="16602" x2="48201" y2="16602"/>
                        <a14:foregroundMark x1="48201" y1="16602" x2="48201" y2="16602"/>
                        <a14:foregroundMark x1="48458" y1="16216" x2="48458" y2="16216"/>
                        <a14:foregroundMark x1="48072" y1="16795" x2="53085" y2="12548"/>
                        <a14:foregroundMark x1="49229" y1="16216" x2="44344" y2="12548"/>
                        <a14:foregroundMark x1="48458" y1="17761" x2="47429" y2="38031"/>
                        <a14:foregroundMark x1="48201" y1="16216" x2="42416" y2="16023"/>
                        <a14:foregroundMark x1="47686" y1="16216" x2="49743" y2="9266"/>
                        <a14:foregroundMark x1="38817" y1="14479" x2="37404" y2="9653"/>
                        <a14:foregroundMark x1="30848" y1="20656" x2="32519" y2="11969"/>
                        <a14:foregroundMark x1="29434" y1="17954" x2="21337" y2="13320"/>
                        <a14:foregroundMark x1="20180" y1="13900" x2="13239" y2="8494"/>
                        <a14:foregroundMark x1="69537" y1="11004" x2="71337" y2="10232"/>
                        <a14:foregroundMark x1="70180" y1="13320" x2="74165" y2="7529"/>
                        <a14:foregroundMark x1="65167" y1="11969" x2="79820" y2="12162"/>
                        <a14:foregroundMark x1="83162" y1="6757" x2="94730" y2="6371"/>
                        <a14:foregroundMark x1="86247" y1="16023" x2="95758" y2="7915"/>
                        <a14:foregroundMark x1="85219" y1="12741" x2="95373" y2="13900"/>
                        <a14:foregroundMark x1="85604" y1="15637" x2="97044" y2="17375"/>
                        <a14:foregroundMark x1="85990" y1="17761" x2="97044" y2="20270"/>
                        <a14:foregroundMark x1="86761" y1="23166" x2="96530" y2="24131"/>
                        <a14:foregroundMark x1="87018" y1="26641" x2="98586" y2="26448"/>
                        <a14:foregroundMark x1="84062" y1="28185" x2="94730" y2="29923"/>
                        <a14:foregroundMark x1="63368" y1="26448" x2="80077" y2="30502"/>
                        <a14:foregroundMark x1="62982" y1="24324" x2="81234" y2="26448"/>
                        <a14:foregroundMark x1="62339" y1="20849" x2="77892" y2="19691"/>
                        <a14:foregroundMark x1="55270" y1="13320" x2="77121" y2="15058"/>
                        <a14:foregroundMark x1="63753" y1="15637" x2="64910" y2="9653"/>
                        <a14:foregroundMark x1="6427" y1="66795" x2="82519" y2="68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3" t="4730" r="4651" b="52067"/>
          <a:stretch/>
        </p:blipFill>
        <p:spPr>
          <a:xfrm>
            <a:off x="2743200" y="152741"/>
            <a:ext cx="6320118" cy="199878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94529" y="1613647"/>
            <a:ext cx="4491318" cy="914400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80225" y="2421996"/>
            <a:ext cx="5090274" cy="3778636"/>
          </a:xfrm>
          <a:prstGeom prst="rect">
            <a:avLst/>
          </a:prstGeom>
          <a:solidFill>
            <a:srgbClr val="F3F4F8"/>
          </a:solidFill>
          <a:ln>
            <a:solidFill>
              <a:srgbClr val="F3F4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Services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4309" l="0" r="100000">
                        <a14:foregroundMark x1="32269" y1="38830" x2="32269" y2="38830"/>
                        <a14:foregroundMark x1="54736" y1="30186" x2="54736" y2="30186"/>
                        <a14:foregroundMark x1="73073" y1="36702" x2="73073" y2="36702"/>
                        <a14:foregroundMark x1="69934" y1="26862" x2="69934" y2="26862"/>
                        <a14:foregroundMark x1="1817" y1="26862" x2="1817" y2="26862"/>
                        <a14:foregroundMark x1="1817" y1="26862" x2="1817" y2="26862"/>
                        <a14:foregroundMark x1="1817" y1="26862" x2="1817" y2="26862"/>
                        <a14:foregroundMark x1="2698" y1="36702" x2="2698" y2="36702"/>
                        <a14:foregroundMark x1="2698" y1="36702" x2="2698" y2="36702"/>
                        <a14:foregroundMark x1="83866" y1="23670" x2="83866" y2="23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41" y="1613647"/>
            <a:ext cx="2743199" cy="113626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785847" y="2151529"/>
            <a:ext cx="1277471" cy="4061012"/>
          </a:xfrm>
          <a:prstGeom prst="rect">
            <a:avLst/>
          </a:prstGeom>
          <a:solidFill>
            <a:srgbClr val="F3F4F8"/>
          </a:solidFill>
          <a:ln>
            <a:solidFill>
              <a:srgbClr val="F3F4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216152" y="1549393"/>
            <a:ext cx="847165" cy="645458"/>
          </a:xfrm>
          <a:prstGeom prst="rect">
            <a:avLst/>
          </a:prstGeom>
          <a:solidFill>
            <a:srgbClr val="F3F4F8"/>
          </a:solidFill>
          <a:ln>
            <a:solidFill>
              <a:srgbClr val="F3F4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180226" y="2151529"/>
            <a:ext cx="242050" cy="282376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Punched Tape 29"/>
          <p:cNvSpPr/>
          <p:nvPr/>
        </p:nvSpPr>
        <p:spPr>
          <a:xfrm>
            <a:off x="3180226" y="6113786"/>
            <a:ext cx="5883091" cy="421485"/>
          </a:xfrm>
          <a:prstGeom prst="flowChartPunchedTape">
            <a:avLst/>
          </a:prstGeom>
          <a:solidFill>
            <a:srgbClr val="F3F4F8"/>
          </a:solidFill>
          <a:ln>
            <a:solidFill>
              <a:srgbClr val="F3F4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070883" y="2979648"/>
            <a:ext cx="43536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US" sz="1600" b="1" dirty="0">
                <a:latin typeface="Century Gothic" panose="020B0502020202020204" pitchFamily="34" charset="0"/>
              </a:rPr>
              <a:t>Employer of Record</a:t>
            </a:r>
          </a:p>
          <a:p>
            <a:pPr marL="285750" indent="-285750">
              <a:buBlip>
                <a:blip r:embed="rId7"/>
              </a:buBlip>
            </a:pPr>
            <a:r>
              <a:rPr lang="en-US" sz="1600" b="1" dirty="0">
                <a:latin typeface="Century Gothic" panose="020B0502020202020204" pitchFamily="34" charset="0"/>
              </a:rPr>
              <a:t>Personnel File Maintenance</a:t>
            </a:r>
          </a:p>
          <a:p>
            <a:pPr marL="285750" indent="-285750">
              <a:buBlip>
                <a:blip r:embed="rId7"/>
              </a:buBlip>
            </a:pPr>
            <a:r>
              <a:rPr lang="en-US" sz="1600" b="1" dirty="0">
                <a:latin typeface="Century Gothic" panose="020B0502020202020204" pitchFamily="34" charset="0"/>
              </a:rPr>
              <a:t>Job Posting/Advertising</a:t>
            </a:r>
          </a:p>
          <a:p>
            <a:pPr marL="285750" indent="-285750">
              <a:buBlip>
                <a:blip r:embed="rId7"/>
              </a:buBlip>
            </a:pPr>
            <a:r>
              <a:rPr lang="en-US" sz="1600" b="1" dirty="0">
                <a:latin typeface="Century Gothic" panose="020B0502020202020204" pitchFamily="34" charset="0"/>
              </a:rPr>
              <a:t>Enrollment of Employees</a:t>
            </a:r>
          </a:p>
          <a:p>
            <a:pPr marL="285750" indent="-285750">
              <a:buBlip>
                <a:blip r:embed="rId7"/>
              </a:buBlip>
            </a:pPr>
            <a:r>
              <a:rPr lang="en-US" sz="1600" b="1" dirty="0">
                <a:latin typeface="Century Gothic" panose="020B0502020202020204" pitchFamily="34" charset="0"/>
              </a:rPr>
              <a:t>Attendance Monitoring</a:t>
            </a:r>
          </a:p>
          <a:p>
            <a:pPr marL="285750" indent="-285750">
              <a:buBlip>
                <a:blip r:embed="rId7"/>
              </a:buBlip>
            </a:pPr>
            <a:r>
              <a:rPr lang="en-US" sz="1600" b="1" dirty="0">
                <a:latin typeface="Century Gothic" panose="020B0502020202020204" pitchFamily="34" charset="0"/>
              </a:rPr>
              <a:t>Payroll Services</a:t>
            </a:r>
          </a:p>
          <a:p>
            <a:pPr marL="285750" indent="-285750">
              <a:buBlip>
                <a:blip r:embed="rId7"/>
              </a:buBlip>
            </a:pPr>
            <a:r>
              <a:rPr lang="en-US" sz="1600" b="1" dirty="0">
                <a:latin typeface="Century Gothic" panose="020B0502020202020204" pitchFamily="34" charset="0"/>
              </a:rPr>
              <a:t>Provides Notice Reasonable Assurance</a:t>
            </a:r>
          </a:p>
          <a:p>
            <a:pPr marL="285750" indent="-285750">
              <a:buBlip>
                <a:blip r:embed="rId7"/>
              </a:buBlip>
            </a:pPr>
            <a:r>
              <a:rPr lang="en-US" sz="1600" b="1" dirty="0">
                <a:latin typeface="Century Gothic" panose="020B0502020202020204" pitchFamily="34" charset="0"/>
              </a:rPr>
              <a:t>Online Trainings</a:t>
            </a:r>
          </a:p>
          <a:p>
            <a:pPr marL="285750" indent="-285750">
              <a:buBlip>
                <a:blip r:embed="rId7"/>
              </a:buBlip>
            </a:pPr>
            <a:r>
              <a:rPr lang="en-US" sz="1600" b="1" dirty="0">
                <a:latin typeface="Century Gothic" panose="020B0502020202020204" pitchFamily="34" charset="0"/>
              </a:rPr>
              <a:t>Department of Human Resources Clearance</a:t>
            </a:r>
          </a:p>
          <a:p>
            <a:pPr marL="285750" indent="-285750">
              <a:buBlip>
                <a:blip r:embed="rId7"/>
              </a:buBlip>
            </a:pPr>
            <a:r>
              <a:rPr lang="en-US" sz="1600" b="1" dirty="0">
                <a:latin typeface="Century Gothic" panose="020B0502020202020204" pitchFamily="34" charset="0"/>
              </a:rPr>
              <a:t>Enrollment of Insurance Benefits</a:t>
            </a:r>
          </a:p>
          <a:p>
            <a:pPr marL="285750" indent="-285750">
              <a:buBlip>
                <a:blip r:embed="rId7"/>
              </a:buBlip>
            </a:pPr>
            <a:r>
              <a:rPr lang="en-US" sz="1600" b="1" dirty="0">
                <a:latin typeface="Century Gothic" panose="020B0502020202020204" pitchFamily="34" charset="0"/>
              </a:rPr>
              <a:t>Liability Insurance</a:t>
            </a:r>
          </a:p>
          <a:p>
            <a:pPr marL="285750" indent="-285750">
              <a:buBlip>
                <a:blip r:embed="rId7"/>
              </a:buBlip>
            </a:pPr>
            <a:r>
              <a:rPr lang="en-US" sz="1600" b="1" dirty="0">
                <a:latin typeface="Century Gothic" panose="020B0502020202020204" pitchFamily="34" charset="0"/>
              </a:rPr>
              <a:t>Workers Compensation Insurance</a:t>
            </a:r>
          </a:p>
          <a:p>
            <a:pPr marL="285750" indent="-285750">
              <a:buBlip>
                <a:blip r:embed="rId7"/>
              </a:buBlip>
            </a:pPr>
            <a:r>
              <a:rPr lang="en-US" sz="1600" b="1" dirty="0">
                <a:latin typeface="Century Gothic" panose="020B0502020202020204" pitchFamily="34" charset="0"/>
              </a:rPr>
              <a:t>Provides 403(b) Vendor</a:t>
            </a:r>
          </a:p>
          <a:p>
            <a:endParaRPr lang="en-US" sz="1200" dirty="0">
              <a:latin typeface="Century Gothic" panose="020B0502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F8BDB6-7957-430E-9C30-4AE7BDF89AAC}"/>
              </a:ext>
            </a:extLst>
          </p:cNvPr>
          <p:cNvCxnSpPr>
            <a:cxnSpLocks/>
          </p:cNvCxnSpPr>
          <p:nvPr/>
        </p:nvCxnSpPr>
        <p:spPr>
          <a:xfrm>
            <a:off x="3943350" y="1549393"/>
            <a:ext cx="0" cy="498587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2665BF-8A3C-4A28-B76D-AA38667C98DF}"/>
              </a:ext>
            </a:extLst>
          </p:cNvPr>
          <p:cNvCxnSpPr/>
          <p:nvPr/>
        </p:nvCxnSpPr>
        <p:spPr>
          <a:xfrm>
            <a:off x="3213338" y="2927047"/>
            <a:ext cx="5883091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0D5A0A1-ADFE-466A-9E4F-972D8F0D939B}"/>
              </a:ext>
            </a:extLst>
          </p:cNvPr>
          <p:cNvSpPr/>
          <p:nvPr/>
        </p:nvSpPr>
        <p:spPr>
          <a:xfrm>
            <a:off x="3384460" y="2103328"/>
            <a:ext cx="225797" cy="239053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3EB8D1-7F0B-46AE-9858-ACD35BE2955E}"/>
              </a:ext>
            </a:extLst>
          </p:cNvPr>
          <p:cNvCxnSpPr>
            <a:cxnSpLocks/>
          </p:cNvCxnSpPr>
          <p:nvPr/>
        </p:nvCxnSpPr>
        <p:spPr>
          <a:xfrm>
            <a:off x="3166997" y="3267075"/>
            <a:ext cx="5879014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AAE6FF-C912-4B60-A716-9C740081D657}"/>
              </a:ext>
            </a:extLst>
          </p:cNvPr>
          <p:cNvCxnSpPr>
            <a:cxnSpLocks/>
          </p:cNvCxnSpPr>
          <p:nvPr/>
        </p:nvCxnSpPr>
        <p:spPr>
          <a:xfrm>
            <a:off x="3197530" y="3524250"/>
            <a:ext cx="5884175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2617DED-F23E-4853-A526-19FDF09EBEEE}"/>
              </a:ext>
            </a:extLst>
          </p:cNvPr>
          <p:cNvCxnSpPr>
            <a:cxnSpLocks/>
          </p:cNvCxnSpPr>
          <p:nvPr/>
        </p:nvCxnSpPr>
        <p:spPr>
          <a:xfrm>
            <a:off x="3197530" y="3754555"/>
            <a:ext cx="5884175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AC3C78E-2F9D-4F38-B4A1-6B03A08F2F43}"/>
              </a:ext>
            </a:extLst>
          </p:cNvPr>
          <p:cNvCxnSpPr>
            <a:cxnSpLocks/>
          </p:cNvCxnSpPr>
          <p:nvPr/>
        </p:nvCxnSpPr>
        <p:spPr>
          <a:xfrm flipV="1">
            <a:off x="3197530" y="4004541"/>
            <a:ext cx="5865787" cy="18987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194030-E73C-44E6-AD98-0798FDA27986}"/>
              </a:ext>
            </a:extLst>
          </p:cNvPr>
          <p:cNvCxnSpPr>
            <a:cxnSpLocks/>
          </p:cNvCxnSpPr>
          <p:nvPr/>
        </p:nvCxnSpPr>
        <p:spPr>
          <a:xfrm flipV="1">
            <a:off x="3188877" y="4250490"/>
            <a:ext cx="5865787" cy="18987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500CA3F-1C9D-4030-A312-25A1FD14B1A0}"/>
              </a:ext>
            </a:extLst>
          </p:cNvPr>
          <p:cNvCxnSpPr>
            <a:cxnSpLocks/>
          </p:cNvCxnSpPr>
          <p:nvPr/>
        </p:nvCxnSpPr>
        <p:spPr>
          <a:xfrm flipV="1">
            <a:off x="3180224" y="4487128"/>
            <a:ext cx="5865787" cy="18987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8A8C87F-A0EE-4B79-94D2-89F3F5DFA502}"/>
              </a:ext>
            </a:extLst>
          </p:cNvPr>
          <p:cNvCxnSpPr>
            <a:cxnSpLocks/>
          </p:cNvCxnSpPr>
          <p:nvPr/>
        </p:nvCxnSpPr>
        <p:spPr>
          <a:xfrm flipV="1">
            <a:off x="3131303" y="4774904"/>
            <a:ext cx="5914708" cy="1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45BC1BE-4F00-4315-9713-DE6A9762098B}"/>
              </a:ext>
            </a:extLst>
          </p:cNvPr>
          <p:cNvCxnSpPr>
            <a:cxnSpLocks/>
          </p:cNvCxnSpPr>
          <p:nvPr/>
        </p:nvCxnSpPr>
        <p:spPr>
          <a:xfrm flipV="1">
            <a:off x="3155763" y="4995716"/>
            <a:ext cx="5914708" cy="1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8A0ECC5-F153-46CD-B36B-D6519F5EB358}"/>
              </a:ext>
            </a:extLst>
          </p:cNvPr>
          <p:cNvCxnSpPr>
            <a:cxnSpLocks/>
          </p:cNvCxnSpPr>
          <p:nvPr/>
        </p:nvCxnSpPr>
        <p:spPr>
          <a:xfrm flipV="1">
            <a:off x="3197530" y="5264506"/>
            <a:ext cx="5884175" cy="1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FE47709-54E6-4F54-BB32-F409CB8353E6}"/>
              </a:ext>
            </a:extLst>
          </p:cNvPr>
          <p:cNvCxnSpPr>
            <a:cxnSpLocks/>
          </p:cNvCxnSpPr>
          <p:nvPr/>
        </p:nvCxnSpPr>
        <p:spPr>
          <a:xfrm flipV="1">
            <a:off x="3197530" y="5482571"/>
            <a:ext cx="5914708" cy="1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736B8DF-9A6A-49BE-BE0F-AB139445B481}"/>
              </a:ext>
            </a:extLst>
          </p:cNvPr>
          <p:cNvCxnSpPr>
            <a:cxnSpLocks/>
          </p:cNvCxnSpPr>
          <p:nvPr/>
        </p:nvCxnSpPr>
        <p:spPr>
          <a:xfrm flipV="1">
            <a:off x="3179142" y="5925602"/>
            <a:ext cx="5902563" cy="14826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ECE5379-2F53-4071-8C62-3902A33B7ABE}"/>
              </a:ext>
            </a:extLst>
          </p:cNvPr>
          <p:cNvCxnSpPr>
            <a:cxnSpLocks/>
          </p:cNvCxnSpPr>
          <p:nvPr/>
        </p:nvCxnSpPr>
        <p:spPr>
          <a:xfrm>
            <a:off x="3179142" y="5737420"/>
            <a:ext cx="5891329" cy="18303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4ECD79-F58B-4110-9270-D4CDAEE4CF79}"/>
              </a:ext>
            </a:extLst>
          </p:cNvPr>
          <p:cNvCxnSpPr>
            <a:cxnSpLocks/>
          </p:cNvCxnSpPr>
          <p:nvPr/>
        </p:nvCxnSpPr>
        <p:spPr>
          <a:xfrm flipV="1">
            <a:off x="3197530" y="6136921"/>
            <a:ext cx="5884175" cy="6967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F0FCA7-8EB1-41D7-A9E1-4E1BF207B9C2}"/>
              </a:ext>
            </a:extLst>
          </p:cNvPr>
          <p:cNvSpPr/>
          <p:nvPr/>
        </p:nvSpPr>
        <p:spPr>
          <a:xfrm>
            <a:off x="3457016" y="6042460"/>
            <a:ext cx="225797" cy="239053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867EA8-DCF8-499A-BE32-FDC076C36275}"/>
              </a:ext>
            </a:extLst>
          </p:cNvPr>
          <p:cNvSpPr/>
          <p:nvPr/>
        </p:nvSpPr>
        <p:spPr>
          <a:xfrm>
            <a:off x="3466539" y="3803279"/>
            <a:ext cx="225797" cy="239053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711DEB1-7666-4EC3-97D0-788549D08A05}"/>
              </a:ext>
            </a:extLst>
          </p:cNvPr>
          <p:cNvCxnSpPr>
            <a:cxnSpLocks/>
          </p:cNvCxnSpPr>
          <p:nvPr/>
        </p:nvCxnSpPr>
        <p:spPr>
          <a:xfrm flipV="1">
            <a:off x="3166997" y="6486731"/>
            <a:ext cx="5914708" cy="1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71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50802743"/>
              </p:ext>
            </p:extLst>
          </p:nvPr>
        </p:nvGraphicFramePr>
        <p:xfrm>
          <a:off x="436418" y="170330"/>
          <a:ext cx="9829801" cy="5385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641">
                  <a:extLst>
                    <a:ext uri="{9D8B030D-6E8A-4147-A177-3AD203B41FA5}">
                      <a16:colId xmlns:a16="http://schemas.microsoft.com/office/drawing/2014/main" val="3927973481"/>
                    </a:ext>
                  </a:extLst>
                </a:gridCol>
                <a:gridCol w="3123280">
                  <a:extLst>
                    <a:ext uri="{9D8B030D-6E8A-4147-A177-3AD203B41FA5}">
                      <a16:colId xmlns:a16="http://schemas.microsoft.com/office/drawing/2014/main" val="2340716684"/>
                    </a:ext>
                  </a:extLst>
                </a:gridCol>
                <a:gridCol w="1965960">
                  <a:extLst>
                    <a:ext uri="{9D8B030D-6E8A-4147-A177-3AD203B41FA5}">
                      <a16:colId xmlns:a16="http://schemas.microsoft.com/office/drawing/2014/main" val="1484036081"/>
                    </a:ext>
                  </a:extLst>
                </a:gridCol>
                <a:gridCol w="1965960">
                  <a:extLst>
                    <a:ext uri="{9D8B030D-6E8A-4147-A177-3AD203B41FA5}">
                      <a16:colId xmlns:a16="http://schemas.microsoft.com/office/drawing/2014/main" val="1634286293"/>
                    </a:ext>
                  </a:extLst>
                </a:gridCol>
                <a:gridCol w="1965960">
                  <a:extLst>
                    <a:ext uri="{9D8B030D-6E8A-4147-A177-3AD203B41FA5}">
                      <a16:colId xmlns:a16="http://schemas.microsoft.com/office/drawing/2014/main" val="2880581170"/>
                    </a:ext>
                  </a:extLst>
                </a:gridCol>
              </a:tblGrid>
              <a:tr h="63070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Pay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#</a:t>
                      </a:r>
                      <a:endParaRPr lang="en-US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From 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Through Sunday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Pay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Date</a:t>
                      </a:r>
                      <a:endParaRPr lang="en-US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Timesheet Due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302458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6/7/2019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6/30/2019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7/12/2019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7/1/2019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356705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7/1/2019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7/14/2019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7/26/2019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7/15/2019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778455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7/15/2019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7/28/2019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8/9/2019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7/29/2019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186262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7/29/2019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8/11/2019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8/23/2019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8/12/2019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040804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8/12/2019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8/25/2019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9/6/2019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8/26/2019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877472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8/26/2019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9/8/2019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9/20/2019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9/9/2019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020814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9/9/2019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9/22/2019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10/4/2019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9/23/2019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274312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9/23/2019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10/6/2019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10/18/2019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10/7/2019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86277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10/7/2019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10/20/2019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11/1/2019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10/21/2019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72236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10/21/2019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11/3/2019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11/15/2019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11/4/2019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757251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11/4/2019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11/17/2019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11/29/2019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11/18/2019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900022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11/18/2019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12/1/2019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12/13/2019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12/2/2019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764956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12/2/2019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12/15/2019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12/27/2019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12/16/2019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187922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161886" y="5679590"/>
            <a:ext cx="790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2019-2020 PAYROLL SCHEDULE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487" y="234275"/>
            <a:ext cx="1004236" cy="415965"/>
          </a:xfrm>
          <a:prstGeom prst="rect">
            <a:avLst/>
          </a:prstGeom>
          <a:effectLst>
            <a:softEdge rad="0"/>
          </a:effectLst>
        </p:spPr>
      </p:pic>
      <p:sp>
        <p:nvSpPr>
          <p:cNvPr id="33" name="Rectangle 32"/>
          <p:cNvSpPr/>
          <p:nvPr/>
        </p:nvSpPr>
        <p:spPr>
          <a:xfrm>
            <a:off x="10266219" y="810491"/>
            <a:ext cx="394854" cy="220287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9731086" y="1815585"/>
            <a:ext cx="1465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Quarter 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260566" y="3013363"/>
            <a:ext cx="410897" cy="25425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5400000">
            <a:off x="9749498" y="4099974"/>
            <a:ext cx="1465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Quarter 4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36418" y="3013363"/>
            <a:ext cx="1023504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17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31972553"/>
              </p:ext>
            </p:extLst>
          </p:nvPr>
        </p:nvGraphicFramePr>
        <p:xfrm>
          <a:off x="436417" y="43775"/>
          <a:ext cx="9829801" cy="6117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641">
                  <a:extLst>
                    <a:ext uri="{9D8B030D-6E8A-4147-A177-3AD203B41FA5}">
                      <a16:colId xmlns:a16="http://schemas.microsoft.com/office/drawing/2014/main" val="3927973481"/>
                    </a:ext>
                  </a:extLst>
                </a:gridCol>
                <a:gridCol w="3123280">
                  <a:extLst>
                    <a:ext uri="{9D8B030D-6E8A-4147-A177-3AD203B41FA5}">
                      <a16:colId xmlns:a16="http://schemas.microsoft.com/office/drawing/2014/main" val="2340716684"/>
                    </a:ext>
                  </a:extLst>
                </a:gridCol>
                <a:gridCol w="1965960">
                  <a:extLst>
                    <a:ext uri="{9D8B030D-6E8A-4147-A177-3AD203B41FA5}">
                      <a16:colId xmlns:a16="http://schemas.microsoft.com/office/drawing/2014/main" val="1484036081"/>
                    </a:ext>
                  </a:extLst>
                </a:gridCol>
                <a:gridCol w="1965960">
                  <a:extLst>
                    <a:ext uri="{9D8B030D-6E8A-4147-A177-3AD203B41FA5}">
                      <a16:colId xmlns:a16="http://schemas.microsoft.com/office/drawing/2014/main" val="1634286293"/>
                    </a:ext>
                  </a:extLst>
                </a:gridCol>
                <a:gridCol w="1965960">
                  <a:extLst>
                    <a:ext uri="{9D8B030D-6E8A-4147-A177-3AD203B41FA5}">
                      <a16:colId xmlns:a16="http://schemas.microsoft.com/office/drawing/2014/main" val="2880581170"/>
                    </a:ext>
                  </a:extLst>
                </a:gridCol>
              </a:tblGrid>
              <a:tr h="63070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Pay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#</a:t>
                      </a:r>
                      <a:endParaRPr lang="en-US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From 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Through Sunday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Pay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Date</a:t>
                      </a:r>
                      <a:endParaRPr lang="en-US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Timesheet Due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302458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12/16/2019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12/29/2019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1/10/2020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12/30/2019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356705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12/30/2019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1/12/2020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1/10/2020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12/30/2019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778455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1/13/2020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1/26/2020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2/7/2020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1/27/2020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186262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1/27/2020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2/9/2020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2/21/2020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2/10/2020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040804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2/10/2020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2/23/2020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3/6/2020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2/24/2020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877472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2/24/2020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3/8/2020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3/20/2020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3/9/2020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020814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3/9/2020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3/22/2020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4/3/2020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3/23/2020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274312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3/23/2020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4/5/2020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4/17/2020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4/6/2020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86277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4/6/2020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4/19/2020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5/1/2020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4/20/2020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72236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4/20/2020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5/3/2020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5/15/2020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5/4/2020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757251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5/4/2020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5/17/2020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5/29/2020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5/18/2020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900022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5/18/2020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5/31/2020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6/12/2020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6/1/2020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330508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6/1/2020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6/14/2020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6/26/2020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6/15/2020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739323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6/15/2020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6/28/2020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7/10/2020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6/29/2020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764956"/>
                  </a:ext>
                </a:extLst>
              </a:tr>
              <a:tr h="36040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6/29/2020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7/12/2020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7/24/2020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7/13/2020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187922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920" y="68955"/>
            <a:ext cx="970280" cy="401900"/>
          </a:xfrm>
          <a:prstGeom prst="rect">
            <a:avLst/>
          </a:prstGeom>
          <a:effectLst>
            <a:softEdge rad="0"/>
          </a:effectLst>
        </p:spPr>
      </p:pic>
      <p:sp>
        <p:nvSpPr>
          <p:cNvPr id="33" name="Rectangle 32"/>
          <p:cNvSpPr/>
          <p:nvPr/>
        </p:nvSpPr>
        <p:spPr>
          <a:xfrm>
            <a:off x="10266218" y="648144"/>
            <a:ext cx="394854" cy="220287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9731086" y="1815585"/>
            <a:ext cx="1465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Quarter 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250859" y="2861408"/>
            <a:ext cx="410897" cy="25529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5400000">
            <a:off x="9749498" y="4099974"/>
            <a:ext cx="1465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Quarter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47213" y="5424315"/>
            <a:ext cx="410897" cy="7483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27211" y="2851441"/>
            <a:ext cx="10211894" cy="199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6417" y="5393990"/>
            <a:ext cx="10230307" cy="303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8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3" b="31045"/>
          <a:stretch/>
        </p:blipFill>
        <p:spPr>
          <a:xfrm>
            <a:off x="0" y="0"/>
            <a:ext cx="11819965" cy="3281082"/>
          </a:xfrm>
          <a:prstGeom prst="rect">
            <a:avLst/>
          </a:prstGeom>
        </p:spPr>
      </p:pic>
      <p:pic>
        <p:nvPicPr>
          <p:cNvPr id="6" name="Picture 5" descr="Epitome: Psalm 32 – Truly, a Clean Slat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62"/>
          <a:stretch/>
        </p:blipFill>
        <p:spPr>
          <a:xfrm>
            <a:off x="-1" y="6332827"/>
            <a:ext cx="12171933" cy="1130291"/>
          </a:xfrm>
          <a:prstGeom prst="rect">
            <a:avLst/>
          </a:prstGeom>
        </p:spPr>
      </p:pic>
      <p:pic>
        <p:nvPicPr>
          <p:cNvPr id="25" name="Picture 24" descr="Chalk Board Texture by BLUEamnesiac on DeviantArt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3"/>
          <a:stretch/>
        </p:blipFill>
        <p:spPr>
          <a:xfrm>
            <a:off x="-1" y="1592547"/>
            <a:ext cx="11819966" cy="47275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40531" y="2455771"/>
            <a:ext cx="3429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Accompanist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Accountants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After School Program Facilitators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Aides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Attendance Liaisons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Base Camp Facilitators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Behavior Health Associates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Bus Aides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Bus Drivers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Co-ops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Coaches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Cooks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Custodians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52950" y="2455771"/>
            <a:ext cx="29035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Data Analysts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Directors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English Language Learner (ELL) Facilitators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Fingerprint Technicians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Groundskeepers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GSRP Teachers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Head Start Teachers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Lunchroom Monitors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Maintenance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Mental Health Coordinators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Nurses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Nutrition Facilitators</a:t>
            </a:r>
          </a:p>
          <a:p>
            <a:endParaRPr lang="en-US" sz="12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45425" y="2486549"/>
            <a:ext cx="33453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Paraprofessionals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PC/Equipment Technicians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Receptionists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Registered Dieticians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Secretaries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Security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Sign Language Assistants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Social Workers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Special Events Staff/ Game Help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Substitute Teachers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Teachers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Tutors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1600" b="1" dirty="0">
                <a:solidFill>
                  <a:schemeClr val="bg1"/>
                </a:solidFill>
                <a:latin typeface="Segoe Print" panose="02000600000000000000" pitchFamily="2" charset="0"/>
              </a:rPr>
              <a:t>Youth Development Leaders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en-US" sz="12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62799" y="497541"/>
            <a:ext cx="2683862" cy="1620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34"/>
          <a:stretch/>
        </p:blipFill>
        <p:spPr>
          <a:xfrm>
            <a:off x="4847039" y="664471"/>
            <a:ext cx="2315381" cy="7784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72646" y="1232732"/>
            <a:ext cx="24641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noFill/>
                  <a:prstDash val="solid"/>
                </a:ln>
                <a:solidFill>
                  <a:srgbClr val="B71C33"/>
                </a:solidFill>
                <a:latin typeface="Century Gothic" panose="020B0502020202020204" pitchFamily="34" charset="0"/>
              </a:rPr>
              <a:t>Family</a:t>
            </a:r>
            <a:endParaRPr lang="en-US" sz="5400" b="1" cap="none" spc="0" dirty="0">
              <a:ln w="12700" cmpd="sng">
                <a:noFill/>
                <a:prstDash val="solid"/>
              </a:ln>
              <a:solidFill>
                <a:srgbClr val="B71C33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 descr="Masking tape texture by kai8946 on DeviantArt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1" t="24118" r="16553" b="74107"/>
          <a:stretch/>
        </p:blipFill>
        <p:spPr>
          <a:xfrm rot="19018298" flipV="1">
            <a:off x="4552006" y="549363"/>
            <a:ext cx="542300" cy="159048"/>
          </a:xfrm>
          <a:prstGeom prst="rect">
            <a:avLst/>
          </a:prstGeom>
        </p:spPr>
      </p:pic>
      <p:pic>
        <p:nvPicPr>
          <p:cNvPr id="18" name="Picture 17" descr="Masking tape texture by kai8946 on DeviantArt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1" t="24118" r="16553" b="74107"/>
          <a:stretch/>
        </p:blipFill>
        <p:spPr>
          <a:xfrm rot="14223333" flipV="1">
            <a:off x="6932511" y="579887"/>
            <a:ext cx="565681" cy="16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0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chalk board">
            <a:extLst>
              <a:ext uri="{FF2B5EF4-FFF2-40B4-BE49-F238E27FC236}">
                <a16:creationId xmlns:a16="http://schemas.microsoft.com/office/drawing/2014/main" id="{5EF4683E-F613-41F7-985F-C82BCF984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11" b="87333" l="6500" r="86333">
                        <a14:foregroundMark x1="12000" y1="81333" x2="12000" y2="81333"/>
                        <a14:foregroundMark x1="6500" y1="87333" x2="21500" y2="53778"/>
                        <a14:backgroundMark x1="13500" y1="87333" x2="13500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83" t="10141" r="11414" b="13756"/>
          <a:stretch/>
        </p:blipFill>
        <p:spPr bwMode="auto">
          <a:xfrm rot="5400000">
            <a:off x="3008689" y="-3050623"/>
            <a:ext cx="5894843" cy="11996089"/>
          </a:xfrm>
          <a:prstGeom prst="rect">
            <a:avLst/>
          </a:prstGeom>
          <a:noFill/>
          <a:ln w="9525" algn="in">
            <a:solidFill>
              <a:srgbClr val="578C72"/>
            </a:solidFill>
            <a:miter lim="800000"/>
            <a:headEnd/>
            <a:tailEnd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halk board">
            <a:extLst>
              <a:ext uri="{FF2B5EF4-FFF2-40B4-BE49-F238E27FC236}">
                <a16:creationId xmlns:a16="http://schemas.microsoft.com/office/drawing/2014/main" id="{71AD273E-4CC4-4B72-AA78-31FD83BB7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0" t="85588" r="8368" b="6837"/>
          <a:stretch>
            <a:fillRect/>
          </a:stretch>
        </p:blipFill>
        <p:spPr bwMode="auto">
          <a:xfrm>
            <a:off x="-41935" y="5792587"/>
            <a:ext cx="11996090" cy="1023254"/>
          </a:xfrm>
          <a:prstGeom prst="rect">
            <a:avLst/>
          </a:prstGeom>
          <a:noFill/>
          <a:ln w="9525" algn="in">
            <a:solidFill>
              <a:srgbClr val="52876B">
                <a:alpha val="39000"/>
              </a:srgbClr>
            </a:solidFill>
            <a:miter lim="800000"/>
            <a:headEnd/>
            <a:tailEnd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3CBBEF6-C677-400A-ABB3-F5560743330D}"/>
              </a:ext>
            </a:extLst>
          </p:cNvPr>
          <p:cNvSpPr txBox="1"/>
          <p:nvPr/>
        </p:nvSpPr>
        <p:spPr>
          <a:xfrm>
            <a:off x="374627" y="1285451"/>
            <a:ext cx="124641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8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r>
              <a:rPr lang="en-US" sz="6400" dirty="0">
                <a:solidFill>
                  <a:schemeClr val="bg1"/>
                </a:solidFill>
                <a:latin typeface="Segoe Print" panose="02000600000000000000" pitchFamily="2" charset="0"/>
              </a:rPr>
              <a:t>Follow Us on Social </a:t>
            </a:r>
            <a:r>
              <a:rPr lang="en-US" sz="6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Media!</a:t>
            </a:r>
            <a:endParaRPr lang="en-US" sz="6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1" name="Picture 2" descr="Image result for social media icons">
            <a:extLst>
              <a:ext uri="{FF2B5EF4-FFF2-40B4-BE49-F238E27FC236}">
                <a16:creationId xmlns:a16="http://schemas.microsoft.com/office/drawing/2014/main" id="{F9544BE1-547B-4937-B327-C355BEAC2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9" t="50904" r="3976" b="7030"/>
          <a:stretch/>
        </p:blipFill>
        <p:spPr bwMode="auto">
          <a:xfrm>
            <a:off x="689587" y="3682296"/>
            <a:ext cx="1568600" cy="155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social media icons">
            <a:extLst>
              <a:ext uri="{FF2B5EF4-FFF2-40B4-BE49-F238E27FC236}">
                <a16:creationId xmlns:a16="http://schemas.microsoft.com/office/drawing/2014/main" id="{A6F77E41-CD2D-4268-9445-40E30B2D6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49832" r="62633" b="7033"/>
          <a:stretch/>
        </p:blipFill>
        <p:spPr bwMode="auto">
          <a:xfrm>
            <a:off x="5104406" y="3544332"/>
            <a:ext cx="1703408" cy="168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social media icons">
            <a:extLst>
              <a:ext uri="{FF2B5EF4-FFF2-40B4-BE49-F238E27FC236}">
                <a16:creationId xmlns:a16="http://schemas.microsoft.com/office/drawing/2014/main" id="{35FC5006-98A9-4F3D-9485-EA3D2CCE9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1" t="7217" r="33750" b="49647"/>
          <a:stretch/>
        </p:blipFill>
        <p:spPr bwMode="auto">
          <a:xfrm>
            <a:off x="9677249" y="3511621"/>
            <a:ext cx="1703409" cy="168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4840E-AA67-4B67-BAC6-ECB340278D6E}"/>
              </a:ext>
            </a:extLst>
          </p:cNvPr>
          <p:cNvSpPr txBox="1"/>
          <p:nvPr/>
        </p:nvSpPr>
        <p:spPr>
          <a:xfrm>
            <a:off x="630219" y="5199877"/>
            <a:ext cx="1832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Print" panose="02000600000000000000" pitchFamily="2" charset="0"/>
              </a:rPr>
              <a:t>@GECS1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CB8562-1135-4F8A-A377-02A7F64BA0AD}"/>
              </a:ext>
            </a:extLst>
          </p:cNvPr>
          <p:cNvSpPr txBox="1"/>
          <p:nvPr/>
        </p:nvSpPr>
        <p:spPr>
          <a:xfrm>
            <a:off x="1546454" y="49465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535362-CA42-403D-BC7E-EB3C63F2C57F}"/>
              </a:ext>
            </a:extLst>
          </p:cNvPr>
          <p:cNvSpPr txBox="1"/>
          <p:nvPr/>
        </p:nvSpPr>
        <p:spPr>
          <a:xfrm>
            <a:off x="9513305" y="5175294"/>
            <a:ext cx="2440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Print" panose="02000600000000000000" pitchFamily="2" charset="0"/>
              </a:rPr>
              <a:t>@GECSINC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D90EAF-5F6D-43C1-96A2-92D06F604CF2}"/>
              </a:ext>
            </a:extLst>
          </p:cNvPr>
          <p:cNvSpPr txBox="1"/>
          <p:nvPr/>
        </p:nvSpPr>
        <p:spPr>
          <a:xfrm>
            <a:off x="3470539" y="5298260"/>
            <a:ext cx="5198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Print" panose="02000600000000000000" pitchFamily="2" charset="0"/>
              </a:rPr>
              <a:t>Genesee Education Consultant Services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Segoe Print" panose="02000600000000000000" pitchFamily="2" charset="0"/>
              </a:rPr>
              <a:t>(GECS)</a:t>
            </a:r>
          </a:p>
        </p:txBody>
      </p:sp>
      <p:pic>
        <p:nvPicPr>
          <p:cNvPr id="5" name="Picture 4" descr="https://lh3.googleusercontent.com/-81fa2X3xJ5E/XVFqj765_hI/AAAAAAAABvU/lKakBRHn5LQA99rTAa_2MWoOxkmMkCw_gCK8BGAs/s0/GECS%2Blogo%2B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45" y="305643"/>
            <a:ext cx="47720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2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0E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4372" y="130788"/>
            <a:ext cx="11306175" cy="5405442"/>
          </a:xfrm>
          <a:prstGeom prst="rect">
            <a:avLst/>
          </a:prstGeom>
          <a:solidFill>
            <a:srgbClr val="C422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73" y="197171"/>
            <a:ext cx="7040955" cy="5266529"/>
          </a:xfrm>
          <a:prstGeom prst="rect">
            <a:avLst/>
          </a:prstGeom>
          <a:ln w="127000" cap="rnd">
            <a:solidFill>
              <a:srgbClr val="C11C34"/>
            </a:solidFill>
          </a:ln>
          <a:effectLst>
            <a:glow rad="279400">
              <a:schemeClr val="accent1">
                <a:alpha val="9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23" y="5408231"/>
            <a:ext cx="11572875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G-6235 Corunna Rd. flint, mi 48532</a:t>
            </a:r>
          </a:p>
        </p:txBody>
      </p:sp>
      <p:sp>
        <p:nvSpPr>
          <p:cNvPr id="9" name="Rectangle 8"/>
          <p:cNvSpPr/>
          <p:nvPr/>
        </p:nvSpPr>
        <p:spPr>
          <a:xfrm>
            <a:off x="9744657" y="3009985"/>
            <a:ext cx="147917" cy="252624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8966462" y="2518596"/>
            <a:ext cx="1556389" cy="485619"/>
          </a:xfrm>
          <a:prstGeom prst="roundRect">
            <a:avLst>
              <a:gd name="adj" fmla="val 14422"/>
            </a:avLst>
          </a:prstGeom>
          <a:solidFill>
            <a:srgbClr val="00B050"/>
          </a:solidFill>
          <a:ln w="38100">
            <a:solidFill>
              <a:schemeClr val="bg1"/>
            </a:solidFill>
          </a:ln>
          <a:scene3d>
            <a:camera prst="perspectiveLeft" fov="7200000">
              <a:rot lat="0" lon="120000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CORUNNA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18573" y="2568825"/>
            <a:ext cx="404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Rd.</a:t>
            </a:r>
          </a:p>
        </p:txBody>
      </p:sp>
    </p:spTree>
    <p:extLst>
      <p:ext uri="{BB962C8B-B14F-4D97-AF65-F5344CB8AC3E}">
        <p14:creationId xmlns:p14="http://schemas.microsoft.com/office/powerpoint/2010/main" val="372763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hlinkClick r:id="rId2"/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333" t="9233" r="50328" b="42638"/>
          <a:stretch/>
        </p:blipFill>
        <p:spPr>
          <a:xfrm>
            <a:off x="95416" y="1558639"/>
            <a:ext cx="11554691" cy="31692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88673" y="36706"/>
            <a:ext cx="8375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Our Website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14652" y="5506668"/>
            <a:ext cx="89162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 https://www.gecs-inc.org</a:t>
            </a:r>
          </a:p>
        </p:txBody>
      </p:sp>
    </p:spTree>
    <p:extLst>
      <p:ext uri="{BB962C8B-B14F-4D97-AF65-F5344CB8AC3E}">
        <p14:creationId xmlns:p14="http://schemas.microsoft.com/office/powerpoint/2010/main" val="375930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62" y="815331"/>
            <a:ext cx="10021372" cy="41509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37119"/>
            <a:ext cx="12192000" cy="820883"/>
          </a:xfrm>
          <a:prstGeom prst="rect">
            <a:avLst/>
          </a:prstGeom>
          <a:solidFill>
            <a:srgbClr val="C01C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13689" y="6067503"/>
            <a:ext cx="4678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810-396-1100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5605827" y="6240807"/>
            <a:ext cx="210451" cy="22860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72170" y="5939608"/>
            <a:ext cx="6119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www.gecs-inc.org</a:t>
            </a:r>
          </a:p>
        </p:txBody>
      </p:sp>
    </p:spTree>
    <p:extLst>
      <p:ext uri="{BB962C8B-B14F-4D97-AF65-F5344CB8AC3E}">
        <p14:creationId xmlns:p14="http://schemas.microsoft.com/office/powerpoint/2010/main" val="382776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su log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1" b="16100"/>
          <a:stretch/>
        </p:blipFill>
        <p:spPr bwMode="auto">
          <a:xfrm>
            <a:off x="771525" y="4940961"/>
            <a:ext cx="925452" cy="63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86" y="4978928"/>
            <a:ext cx="646931" cy="597167"/>
          </a:xfrm>
          <a:prstGeom prst="rect">
            <a:avLst/>
          </a:prstGeom>
        </p:spPr>
      </p:pic>
      <p:sp>
        <p:nvSpPr>
          <p:cNvPr id="13" name="Flowchart: Terminator 12"/>
          <p:cNvSpPr/>
          <p:nvPr/>
        </p:nvSpPr>
        <p:spPr>
          <a:xfrm>
            <a:off x="2580327" y="873796"/>
            <a:ext cx="9471689" cy="4540605"/>
          </a:xfrm>
          <a:prstGeom prst="flowChartTerminator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37041" y="1034632"/>
            <a:ext cx="2848159" cy="3843983"/>
          </a:xfrm>
          <a:prstGeom prst="rect">
            <a:avLst/>
          </a:prstGeom>
          <a:effectLst>
            <a:glow rad="355600">
              <a:schemeClr val="accent1">
                <a:alpha val="53000"/>
              </a:schemeClr>
            </a:glow>
            <a:reflection endPos="0" dist="50800" dir="5400000" sy="-100000" algn="bl" rotWithShape="0"/>
            <a:softEdge rad="368300"/>
          </a:effectLst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7782" y="158135"/>
            <a:ext cx="6345303" cy="715661"/>
          </a:xfrm>
        </p:spPr>
        <p:txBody>
          <a:bodyPr anchor="t">
            <a:noAutofit/>
          </a:bodyPr>
          <a:lstStyle/>
          <a:p>
            <a:r>
              <a:rPr lang="en-US" sz="4800" cap="none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Meet GECS’ CEO</a:t>
            </a:r>
          </a:p>
        </p:txBody>
      </p:sp>
      <p:pic>
        <p:nvPicPr>
          <p:cNvPr id="1028" name="Picture 4" descr="https://lh3.googleusercontent.com/-Qcd8O_03idw/XUsAnKKv20I/AAAAAAAABug/oyhMu6F4-kQYmAF5icHjt5VowB1w1RZzwCK8BGAs/s0/GECS%2BTeam%2B20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t="40058" r="68576" b="33933"/>
          <a:stretch/>
        </p:blipFill>
        <p:spPr bwMode="auto">
          <a:xfrm>
            <a:off x="618972" y="1298213"/>
            <a:ext cx="2084295" cy="28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7971" y="4200877"/>
            <a:ext cx="2918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cs typeface="Adobe Devanagari" panose="02040503050201020203" pitchFamily="18" charset="0"/>
              </a:rPr>
              <a:t>Jeff Morgan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cs typeface="Adobe Devanagari" panose="02040503050201020203" pitchFamily="18" charset="0"/>
              </a:rPr>
              <a:t>GECS, CEO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00718" y="1510561"/>
            <a:ext cx="79571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US" sz="2400" dirty="0">
                <a:solidFill>
                  <a:srgbClr val="B80E0F"/>
                </a:solidFill>
                <a:latin typeface="Century Gothic" panose="020B0502020202020204" pitchFamily="34" charset="0"/>
              </a:rPr>
              <a:t>Over 42 years of experience working in Education</a:t>
            </a:r>
          </a:p>
          <a:p>
            <a:pPr marL="285750" indent="-285750">
              <a:buBlip>
                <a:blip r:embed="rId5"/>
              </a:buBlip>
            </a:pPr>
            <a:r>
              <a:rPr lang="en-US" sz="2400" dirty="0">
                <a:solidFill>
                  <a:srgbClr val="B80E0F"/>
                </a:solidFill>
                <a:latin typeface="Century Gothic" panose="020B0502020202020204" pitchFamily="34" charset="0"/>
              </a:rPr>
              <a:t>Received a Masters degree from Michigan State University in Reading and a Masters degree in Education Leadership from Eastern Michigan University. </a:t>
            </a:r>
          </a:p>
          <a:p>
            <a:pPr marL="285750" indent="-285750">
              <a:buBlip>
                <a:blip r:embed="rId5"/>
              </a:buBlip>
            </a:pPr>
            <a:r>
              <a:rPr lang="en-US" sz="2400" dirty="0">
                <a:solidFill>
                  <a:srgbClr val="B80E0F"/>
                </a:solidFill>
                <a:latin typeface="Century Gothic" panose="020B0502020202020204" pitchFamily="34" charset="0"/>
              </a:rPr>
              <a:t>After being an elementary school teacher, Jeff was an elementary school principal. </a:t>
            </a:r>
          </a:p>
          <a:p>
            <a:pPr marL="285750" indent="-285750">
              <a:buBlip>
                <a:blip r:embed="rId5"/>
              </a:buBlip>
            </a:pPr>
            <a:r>
              <a:rPr lang="en-US" sz="2400" dirty="0">
                <a:solidFill>
                  <a:srgbClr val="B80E0F"/>
                </a:solidFill>
                <a:latin typeface="Century Gothic" panose="020B0502020202020204" pitchFamily="34" charset="0"/>
              </a:rPr>
              <a:t>Superintendent at </a:t>
            </a:r>
            <a:r>
              <a:rPr lang="en-US" sz="2400" dirty="0" err="1">
                <a:solidFill>
                  <a:srgbClr val="B80E0F"/>
                </a:solidFill>
                <a:latin typeface="Century Gothic" panose="020B0502020202020204" pitchFamily="34" charset="0"/>
              </a:rPr>
              <a:t>Kearsley</a:t>
            </a:r>
            <a:r>
              <a:rPr lang="en-US" sz="2400" dirty="0">
                <a:solidFill>
                  <a:srgbClr val="B80E0F"/>
                </a:solidFill>
                <a:latin typeface="Century Gothic" panose="020B0502020202020204" pitchFamily="34" charset="0"/>
              </a:rPr>
              <a:t> for 15 years</a:t>
            </a:r>
          </a:p>
        </p:txBody>
      </p:sp>
    </p:spTree>
    <p:extLst>
      <p:ext uri="{BB962C8B-B14F-4D97-AF65-F5344CB8AC3E}">
        <p14:creationId xmlns:p14="http://schemas.microsoft.com/office/powerpoint/2010/main" val="40209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872" r="-1069" b="16603"/>
          <a:stretch/>
        </p:blipFill>
        <p:spPr>
          <a:xfrm rot="21448163">
            <a:off x="123228" y="300234"/>
            <a:ext cx="10729312" cy="4015468"/>
          </a:xfrm>
          <a:prstGeom prst="rect">
            <a:avLst/>
          </a:prstGeom>
          <a:effectLst>
            <a:glow rad="114300">
              <a:schemeClr val="accent1"/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8" y="3391120"/>
            <a:ext cx="1425276" cy="155608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3152" r="11233" b="4811"/>
          <a:stretch/>
        </p:blipFill>
        <p:spPr>
          <a:xfrm>
            <a:off x="6207103" y="3306843"/>
            <a:ext cx="1434551" cy="152503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85" y="3286111"/>
            <a:ext cx="1361771" cy="1463232"/>
          </a:xfrm>
          <a:prstGeom prst="ellipse">
            <a:avLst/>
          </a:prstGeom>
          <a:solidFill>
            <a:schemeClr val="bg1"/>
          </a:solidFill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1509" t="5666" r="13490" b="6828"/>
          <a:stretch/>
        </p:blipFill>
        <p:spPr>
          <a:xfrm>
            <a:off x="4025308" y="2893272"/>
            <a:ext cx="1805993" cy="195018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835864" y="1439161"/>
            <a:ext cx="1006554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u="dbl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entury Gothic" panose="020B0502020202020204" pitchFamily="34" charset="0"/>
              </a:rPr>
              <a:t>Meet Our Team</a:t>
            </a:r>
          </a:p>
          <a:p>
            <a:endParaRPr lang="en-US" sz="7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986" y="4968183"/>
            <a:ext cx="1581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NICOLE BROWN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78980" y="4849282"/>
            <a:ext cx="2039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 MORGAN, JD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25899" y="4859954"/>
            <a:ext cx="1757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JEFF MORGAN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07637" y="4875342"/>
            <a:ext cx="1622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CASEY</a:t>
            </a:r>
            <a:r>
              <a:rPr lang="en-US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SHAFER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19032" y="4763717"/>
            <a:ext cx="15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TOM MORGAN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685" y="5175229"/>
            <a:ext cx="1710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BENEFITS SPECIALIST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8776" y="5045128"/>
            <a:ext cx="3918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DIRECTOR OF </a:t>
            </a:r>
            <a:r>
              <a:rPr lang="en-US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HR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COMPLIANCE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88135" y="5101966"/>
            <a:ext cx="3918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CHIEF EXECUTIVE OFFICER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24993" y="5119043"/>
            <a:ext cx="3918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HR ASSISTANT</a:t>
            </a:r>
            <a:endParaRPr lang="en-US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68635" y="4987241"/>
            <a:ext cx="3918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HR ASSISTANT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6422" y="5393027"/>
            <a:ext cx="1278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BS-Allied Health Science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35611" y="5404269"/>
            <a:ext cx="25490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JD- Law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MS- Human Resource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 Management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BA- Political Science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28747" y="5306739"/>
            <a:ext cx="25490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MA- Education Leadership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MA- Reading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BA- Elementary Education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69262" y="5323334"/>
            <a:ext cx="1461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BS-Exercise Science &amp; Kinesiology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70309" y="5197370"/>
            <a:ext cx="14612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BS-Agribusiness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0048" t="10082" r="11004" b="6274"/>
          <a:stretch/>
        </p:blipFill>
        <p:spPr>
          <a:xfrm>
            <a:off x="9727631" y="3163573"/>
            <a:ext cx="1362075" cy="1486859"/>
          </a:xfrm>
          <a:prstGeom prst="ellipse">
            <a:avLst/>
          </a:prstGeom>
          <a:solidFill>
            <a:schemeClr val="bg1"/>
          </a:solidFill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9" name="TextBox 28"/>
          <p:cNvSpPr txBox="1"/>
          <p:nvPr/>
        </p:nvSpPr>
        <p:spPr>
          <a:xfrm>
            <a:off x="8540117" y="4890732"/>
            <a:ext cx="3918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HR ASSISTANT</a:t>
            </a:r>
          </a:p>
        </p:txBody>
      </p:sp>
      <p:sp>
        <p:nvSpPr>
          <p:cNvPr id="4" name="Rectangle 3"/>
          <p:cNvSpPr/>
          <p:nvPr/>
        </p:nvSpPr>
        <p:spPr>
          <a:xfrm>
            <a:off x="9860638" y="4666987"/>
            <a:ext cx="1276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Kacie Harris</a:t>
            </a:r>
            <a:endPara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28359" y="5088939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BS-Health Care </a:t>
            </a:r>
          </a:p>
          <a:p>
            <a:pPr algn="ctr"/>
            <a:r>
              <a:rPr lang="en-US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Administration</a:t>
            </a:r>
            <a:endParaRPr lang="en-US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3036" t="7173" r="15837" b="19484"/>
          <a:stretch/>
        </p:blipFill>
        <p:spPr>
          <a:xfrm>
            <a:off x="2017663" y="3287276"/>
            <a:ext cx="1530424" cy="1547976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1539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5567265"/>
            <a:ext cx="11772900" cy="875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807"/>
          <a:stretch/>
        </p:blipFill>
        <p:spPr>
          <a:xfrm>
            <a:off x="1" y="-25809"/>
            <a:ext cx="11772900" cy="586728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93295" y="1540357"/>
            <a:ext cx="2233492" cy="3959251"/>
          </a:xfrm>
          <a:prstGeom prst="rect">
            <a:avLst/>
          </a:prstGeom>
          <a:solidFill>
            <a:srgbClr val="B80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entury Gothic" panose="020B0502020202020204" pitchFamily="34" charset="0"/>
              </a:rPr>
              <a:t>payroll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843423" y="1559925"/>
            <a:ext cx="2329444" cy="3959249"/>
          </a:xfrm>
          <a:prstGeom prst="rect">
            <a:avLst/>
          </a:prstGeom>
          <a:solidFill>
            <a:srgbClr val="B80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977486" y="1583972"/>
            <a:ext cx="2329444" cy="3959249"/>
          </a:xfrm>
          <a:prstGeom prst="rect">
            <a:avLst/>
          </a:prstGeom>
          <a:solidFill>
            <a:srgbClr val="B80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3561" y="1597059"/>
            <a:ext cx="2329444" cy="3981163"/>
          </a:xfrm>
          <a:prstGeom prst="rect">
            <a:avLst/>
          </a:prstGeom>
          <a:solidFill>
            <a:srgbClr val="B80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1225" y="140063"/>
            <a:ext cx="10394707" cy="1151965"/>
          </a:xfrm>
        </p:spPr>
        <p:txBody>
          <a:bodyPr>
            <a:no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Meet our business </a:t>
            </a:r>
            <a:br>
              <a:rPr lang="en-US" b="1" dirty="0">
                <a:latin typeface="Century Gothic" panose="020B0502020202020204" pitchFamily="34" charset="0"/>
              </a:rPr>
            </a:br>
            <a:r>
              <a:rPr lang="en-US" b="1" dirty="0">
                <a:latin typeface="Century Gothic" panose="020B0502020202020204" pitchFamily="34" charset="0"/>
              </a:rPr>
              <a:t>services’ team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>
          <a:xfrm>
            <a:off x="275157" y="1623845"/>
            <a:ext cx="2234043" cy="535795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Seth Brady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5"/>
          <a:stretch/>
        </p:blipFill>
        <p:spPr>
          <a:xfrm>
            <a:off x="3255538" y="2199313"/>
            <a:ext cx="1786831" cy="255117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6364" r="13298" b="13953"/>
          <a:stretch/>
        </p:blipFill>
        <p:spPr>
          <a:xfrm>
            <a:off x="6055244" y="2245857"/>
            <a:ext cx="1891851" cy="255117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5" t="1820" r="22862" b="4377"/>
          <a:stretch/>
        </p:blipFill>
        <p:spPr>
          <a:xfrm>
            <a:off x="9048541" y="2199314"/>
            <a:ext cx="1922448" cy="26844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3" t="34091"/>
          <a:stretch/>
        </p:blipFill>
        <p:spPr>
          <a:xfrm>
            <a:off x="426779" y="2159642"/>
            <a:ext cx="1855960" cy="2548095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9" name="Text Placeholder 7"/>
          <p:cNvSpPr>
            <a:spLocks noGrp="1"/>
          </p:cNvSpPr>
          <p:nvPr>
            <p:ph type="body" sz="half" idx="15"/>
          </p:nvPr>
        </p:nvSpPr>
        <p:spPr>
          <a:xfrm>
            <a:off x="3025185" y="1638271"/>
            <a:ext cx="2234043" cy="535795"/>
          </a:xfrm>
        </p:spPr>
        <p:txBody>
          <a:bodyPr>
            <a:norm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emily</a:t>
            </a: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covers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half" idx="15"/>
          </p:nvPr>
        </p:nvSpPr>
        <p:spPr>
          <a:xfrm>
            <a:off x="5933061" y="1679377"/>
            <a:ext cx="2234043" cy="535795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Carla johnson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half" idx="15"/>
          </p:nvPr>
        </p:nvSpPr>
        <p:spPr>
          <a:xfrm>
            <a:off x="8892745" y="1652563"/>
            <a:ext cx="2234043" cy="535795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Kira </a:t>
            </a:r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mccain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 Placeholder 7"/>
          <p:cNvSpPr>
            <a:spLocks noGrp="1"/>
          </p:cNvSpPr>
          <p:nvPr>
            <p:ph type="body" sz="half" idx="15"/>
          </p:nvPr>
        </p:nvSpPr>
        <p:spPr>
          <a:xfrm>
            <a:off x="240299" y="4801368"/>
            <a:ext cx="2234043" cy="535795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payroll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half" idx="15"/>
          </p:nvPr>
        </p:nvSpPr>
        <p:spPr>
          <a:xfrm>
            <a:off x="3010836" y="4878957"/>
            <a:ext cx="2234043" cy="535795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Accounts payable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half" idx="15"/>
          </p:nvPr>
        </p:nvSpPr>
        <p:spPr>
          <a:xfrm>
            <a:off x="6046304" y="4859920"/>
            <a:ext cx="2055971" cy="535795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Accounts payable &amp; Payroll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half" idx="15"/>
          </p:nvPr>
        </p:nvSpPr>
        <p:spPr>
          <a:xfrm>
            <a:off x="9012001" y="4951384"/>
            <a:ext cx="2055971" cy="535795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Payroll</a:t>
            </a:r>
          </a:p>
        </p:txBody>
      </p:sp>
    </p:spTree>
    <p:extLst>
      <p:ext uri="{BB962C8B-B14F-4D97-AF65-F5344CB8AC3E}">
        <p14:creationId xmlns:p14="http://schemas.microsoft.com/office/powerpoint/2010/main" val="284499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2560" y="1439871"/>
            <a:ext cx="11176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600" dirty="0">
                <a:solidFill>
                  <a:srgbClr val="B80E0F"/>
                </a:solidFill>
                <a:latin typeface="Century Gothic" panose="020B0502020202020204" pitchFamily="34" charset="0"/>
              </a:rPr>
              <a:t>Genesee Education Consultant Services, Inc. (GECS) is a non profit corporation under the Genesee County Educational Foundation. 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600" dirty="0">
                <a:solidFill>
                  <a:srgbClr val="B80E0F"/>
                </a:solidFill>
                <a:latin typeface="Century Gothic" panose="020B0502020202020204" pitchFamily="34" charset="0"/>
              </a:rPr>
              <a:t>Our first employees were hired in January, 2012.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600" dirty="0">
                <a:solidFill>
                  <a:srgbClr val="B80E0F"/>
                </a:solidFill>
                <a:latin typeface="Century Gothic" panose="020B0502020202020204" pitchFamily="34" charset="0"/>
              </a:rPr>
              <a:t>GECS is an employment agency providing quality employees to school districts throughout Genesee, Lapeer, and Oakland Counties. 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600" dirty="0">
                <a:solidFill>
                  <a:srgbClr val="B80E0F"/>
                </a:solidFill>
                <a:latin typeface="Century Gothic" panose="020B0502020202020204" pitchFamily="34" charset="0"/>
              </a:rPr>
              <a:t>We provide cost-effective, collaborative employee services. 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600" dirty="0">
                <a:solidFill>
                  <a:srgbClr val="B80E0F"/>
                </a:solidFill>
                <a:latin typeface="Century Gothic" panose="020B0502020202020204" pitchFamily="34" charset="0"/>
              </a:rPr>
              <a:t>As of 2019-2020, we have 28 contracted schools!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1700164" cy="1267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9741" y="172180"/>
            <a:ext cx="111059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History of GECS and Who We Are</a:t>
            </a:r>
          </a:p>
        </p:txBody>
      </p:sp>
    </p:spTree>
    <p:extLst>
      <p:ext uri="{BB962C8B-B14F-4D97-AF65-F5344CB8AC3E}">
        <p14:creationId xmlns:p14="http://schemas.microsoft.com/office/powerpoint/2010/main" val="412070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408478754"/>
              </p:ext>
            </p:extLst>
          </p:nvPr>
        </p:nvGraphicFramePr>
        <p:xfrm>
          <a:off x="40395" y="1083733"/>
          <a:ext cx="3371672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277" y="2333909"/>
            <a:ext cx="32211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400" dirty="0">
                <a:solidFill>
                  <a:srgbClr val="B80E0F"/>
                </a:solidFill>
                <a:latin typeface="Century Gothic" panose="020B0502020202020204" pitchFamily="34" charset="0"/>
              </a:rPr>
              <a:t>Almont Community Schools</a:t>
            </a:r>
          </a:p>
          <a:p>
            <a:pPr marL="285744" indent="-285744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400" dirty="0">
                <a:solidFill>
                  <a:srgbClr val="B80E0F"/>
                </a:solidFill>
                <a:latin typeface="Century Gothic" panose="020B0502020202020204" pitchFamily="34" charset="0"/>
              </a:rPr>
              <a:t>Dryden Community Schools</a:t>
            </a:r>
          </a:p>
          <a:p>
            <a:pPr marL="285744" indent="-285744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400" dirty="0">
                <a:solidFill>
                  <a:srgbClr val="B80E0F"/>
                </a:solidFill>
                <a:latin typeface="Century Gothic" panose="020B0502020202020204" pitchFamily="34" charset="0"/>
              </a:rPr>
              <a:t>Imlay City Community Schools</a:t>
            </a:r>
          </a:p>
          <a:p>
            <a:pPr marL="285744" indent="-285744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400" dirty="0">
                <a:solidFill>
                  <a:srgbClr val="B80E0F"/>
                </a:solidFill>
                <a:latin typeface="Century Gothic" panose="020B0502020202020204" pitchFamily="34" charset="0"/>
              </a:rPr>
              <a:t>North Branch Area Community Schools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490176" y="1185333"/>
            <a:ext cx="5111957" cy="438573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62969" y="2049485"/>
            <a:ext cx="27497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Atherton Community Schools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Bendle</a:t>
            </a: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 Public Schools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Bentley Community Schools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Carman Ainsworth Community Schools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Clio Area Schools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Davison Community Schools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Fenton Area Public Schools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Flushing Community Schools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Genesee School District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GISD (Genesee Intermediate School District)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Goodrich Area Schools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Kearsley</a:t>
            </a: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 Community Schools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39936" y="2218702"/>
            <a:ext cx="24807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Lake Fenton Community Schools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Linden Community Schools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Michigan School for the Deaf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Montrose Community Schools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Mt. Morris Consolidated Schools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Sand Castles 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St. John – Davison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Westwood Heights Schools</a:t>
            </a:r>
          </a:p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Woodland Park Academy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84699" y="4844980"/>
            <a:ext cx="3810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NEW CONTRACTS (2019-2020)</a:t>
            </a:r>
          </a:p>
          <a:p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   *Flint Cultural Center Academy</a:t>
            </a:r>
          </a:p>
          <a:p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   *GISD Drivers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3490176" y="1194387"/>
            <a:ext cx="5111957" cy="604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 		Genesee County</a:t>
            </a:r>
          </a:p>
        </p:txBody>
      </p:sp>
      <p:pic>
        <p:nvPicPr>
          <p:cNvPr id="1026" name="Picture 2" descr="Image result for genesee county ma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171" y="963367"/>
            <a:ext cx="1173763" cy="11378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8779934" y="1911549"/>
            <a:ext cx="2693708" cy="2582633"/>
          </a:xfrm>
          <a:prstGeom prst="roundRect">
            <a:avLst/>
          </a:prstGeom>
          <a:noFill/>
          <a:ln>
            <a:solidFill>
              <a:srgbClr val="B80E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79935" y="2964004"/>
            <a:ext cx="2771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xmlns="" r:id="rId8"/>
                    </a:ext>
                  </a:extLst>
                </a:blip>
              </a:buBlip>
            </a:pPr>
            <a:r>
              <a:rPr lang="en-US" sz="1400" dirty="0">
                <a:solidFill>
                  <a:srgbClr val="B80E0F"/>
                </a:solidFill>
                <a:latin typeface="Century Gothic" panose="020B0502020202020204" pitchFamily="34" charset="0"/>
              </a:rPr>
              <a:t>Rochester Community Schools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79934" y="1911549"/>
            <a:ext cx="2693708" cy="679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779934" y="2049485"/>
            <a:ext cx="236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Oakland County</a:t>
            </a:r>
          </a:p>
        </p:txBody>
      </p:sp>
      <p:pic>
        <p:nvPicPr>
          <p:cNvPr id="1028" name="Picture 4" descr="Image result for oakland county ma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568" y="1611715"/>
            <a:ext cx="1028637" cy="10861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333209" y="40038"/>
            <a:ext cx="52565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School Contracts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" y="40036"/>
            <a:ext cx="2229129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2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1523</TotalTime>
  <Words>840</Words>
  <Application>Microsoft Office PowerPoint</Application>
  <PresentationFormat>Widescreen</PresentationFormat>
  <Paragraphs>364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Adobe Devanagari</vt:lpstr>
      <vt:lpstr>Arial</vt:lpstr>
      <vt:lpstr>Arial Narrow</vt:lpstr>
      <vt:lpstr>Bernard MT Condensed</vt:lpstr>
      <vt:lpstr>Calibri</vt:lpstr>
      <vt:lpstr>Calibri Light</vt:lpstr>
      <vt:lpstr>Century Gothic</vt:lpstr>
      <vt:lpstr>Georgia</vt:lpstr>
      <vt:lpstr>Impact</vt:lpstr>
      <vt:lpstr>Segoe Print</vt:lpstr>
      <vt:lpstr>Tahoma</vt:lpstr>
      <vt:lpstr>Main Event</vt:lpstr>
      <vt:lpstr>Office Theme</vt:lpstr>
      <vt:lpstr>Worksheet</vt:lpstr>
      <vt:lpstr>PowerPoint Presentation</vt:lpstr>
      <vt:lpstr>G-6235 Corunna Rd. flint, mi 48532</vt:lpstr>
      <vt:lpstr>PowerPoint Presentation</vt:lpstr>
      <vt:lpstr>PowerPoint Presentation</vt:lpstr>
      <vt:lpstr>Meet GECS’ CEO</vt:lpstr>
      <vt:lpstr>PowerPoint Presentation</vt:lpstr>
      <vt:lpstr>Meet our business  services’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Morgan Flees</dc:creator>
  <cp:lastModifiedBy>Morgan Flees</cp:lastModifiedBy>
  <cp:revision>146</cp:revision>
  <cp:lastPrinted>2019-08-08T19:47:56Z</cp:lastPrinted>
  <dcterms:created xsi:type="dcterms:W3CDTF">2019-08-05T17:42:30Z</dcterms:created>
  <dcterms:modified xsi:type="dcterms:W3CDTF">2019-11-06T16:15:12Z</dcterms:modified>
</cp:coreProperties>
</file>